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584" r:id="rId2"/>
    <p:sldId id="585" r:id="rId3"/>
    <p:sldId id="586" r:id="rId4"/>
    <p:sldId id="579" r:id="rId5"/>
    <p:sldId id="588" r:id="rId6"/>
    <p:sldId id="580" r:id="rId7"/>
    <p:sldId id="581" r:id="rId8"/>
    <p:sldId id="576" r:id="rId9"/>
    <p:sldId id="575" r:id="rId10"/>
    <p:sldId id="573" r:id="rId11"/>
    <p:sldId id="574" r:id="rId12"/>
    <p:sldId id="589" r:id="rId13"/>
    <p:sldId id="583" r:id="rId14"/>
    <p:sldId id="582" r:id="rId15"/>
    <p:sldId id="590" r:id="rId16"/>
  </p:sldIdLst>
  <p:sldSz cx="9144000" cy="5715000" type="screen16x10"/>
  <p:notesSz cx="7315200" cy="96012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800">
          <p15:clr>
            <a:srgbClr val="A4A3A4"/>
          </p15:clr>
        </p15:guide>
      </p15:sldGuideLst>
    </p:ext>
    <p:ext uri="{2D200454-40CA-4A62-9FC3-DE9A4176ACB9}">
      <p15:notesGuideLst xmlns:p15="http://schemas.microsoft.com/office/powerpoint/2012/main" xmlns="">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45A"/>
    <a:srgbClr val="8EB6C0"/>
    <a:srgbClr val="ACC9D0"/>
    <a:srgbClr val="8DF18F"/>
    <a:srgbClr val="0066CC"/>
    <a:srgbClr val="6A56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34" autoAdjust="0"/>
    <p:restoredTop sz="99512" autoAdjust="0"/>
  </p:normalViewPr>
  <p:slideViewPr>
    <p:cSldViewPr>
      <p:cViewPr varScale="1">
        <p:scale>
          <a:sx n="89" d="100"/>
          <a:sy n="89" d="100"/>
        </p:scale>
        <p:origin x="-708" y="-96"/>
      </p:cViewPr>
      <p:guideLst>
        <p:guide orient="horz" pos="2160"/>
        <p:guide orient="horz" pos="1800"/>
        <p:guide pos="2880"/>
      </p:guideLst>
    </p:cSldViewPr>
  </p:slideViewPr>
  <p:outlineViewPr>
    <p:cViewPr>
      <p:scale>
        <a:sx n="100" d="100"/>
        <a:sy n="100" d="100"/>
      </p:scale>
      <p:origin x="102"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866" y="28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69810" cy="479733"/>
          </a:xfrm>
          <a:prstGeom prst="rect">
            <a:avLst/>
          </a:prstGeom>
        </p:spPr>
        <p:txBody>
          <a:bodyPr vert="horz" lIns="96618" tIns="48309" rIns="96618" bIns="48309" rtlCol="0"/>
          <a:lstStyle>
            <a:lvl1pPr algn="l">
              <a:defRPr sz="1300">
                <a:latin typeface="Arial" pitchFamily="34" charset="0"/>
                <a:ea typeface="+mn-ea"/>
                <a:cs typeface="Arial" pitchFamily="34" charset="0"/>
              </a:defRPr>
            </a:lvl1pPr>
          </a:lstStyle>
          <a:p>
            <a:pPr>
              <a:defRPr/>
            </a:pPr>
            <a:endParaRPr lang="en-US"/>
          </a:p>
        </p:txBody>
      </p:sp>
      <p:sp>
        <p:nvSpPr>
          <p:cNvPr id="3" name="Date Placeholder 2"/>
          <p:cNvSpPr>
            <a:spLocks noGrp="1"/>
          </p:cNvSpPr>
          <p:nvPr>
            <p:ph type="dt" sz="quarter" idx="1"/>
          </p:nvPr>
        </p:nvSpPr>
        <p:spPr>
          <a:xfrm>
            <a:off x="4143737" y="2"/>
            <a:ext cx="3169810" cy="479733"/>
          </a:xfrm>
          <a:prstGeom prst="rect">
            <a:avLst/>
          </a:prstGeom>
        </p:spPr>
        <p:txBody>
          <a:bodyPr vert="horz" lIns="96618" tIns="48309" rIns="96618" bIns="48309" rtlCol="0"/>
          <a:lstStyle>
            <a:lvl1pPr algn="r">
              <a:defRPr sz="1300">
                <a:latin typeface="Arial" pitchFamily="34" charset="0"/>
                <a:ea typeface="+mn-ea"/>
                <a:cs typeface="Arial" pitchFamily="34" charset="0"/>
              </a:defRPr>
            </a:lvl1pPr>
          </a:lstStyle>
          <a:p>
            <a:pPr>
              <a:defRPr/>
            </a:pPr>
            <a:fld id="{A967C25E-DF2A-4A98-BDA1-1047E31BEF0F}" type="datetimeFigureOut">
              <a:rPr lang="en-US"/>
              <a:pPr>
                <a:defRPr/>
              </a:pPr>
              <a:t>2/23/2017</a:t>
            </a:fld>
            <a:endParaRPr lang="en-US" dirty="0"/>
          </a:p>
        </p:txBody>
      </p:sp>
      <p:sp>
        <p:nvSpPr>
          <p:cNvPr id="4" name="Footer Placeholder 3"/>
          <p:cNvSpPr>
            <a:spLocks noGrp="1"/>
          </p:cNvSpPr>
          <p:nvPr>
            <p:ph type="ftr" sz="quarter" idx="2"/>
          </p:nvPr>
        </p:nvSpPr>
        <p:spPr>
          <a:xfrm>
            <a:off x="2" y="9119831"/>
            <a:ext cx="3169810" cy="479733"/>
          </a:xfrm>
          <a:prstGeom prst="rect">
            <a:avLst/>
          </a:prstGeom>
        </p:spPr>
        <p:txBody>
          <a:bodyPr vert="horz" lIns="96618" tIns="48309" rIns="96618" bIns="48309" rtlCol="0" anchor="b"/>
          <a:lstStyle>
            <a:lvl1pPr algn="l">
              <a:defRPr sz="1300">
                <a:latin typeface="Arial" pitchFamily="34" charset="0"/>
                <a:ea typeface="+mn-ea"/>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4143737" y="9119831"/>
            <a:ext cx="3169810" cy="479733"/>
          </a:xfrm>
          <a:prstGeom prst="rect">
            <a:avLst/>
          </a:prstGeom>
        </p:spPr>
        <p:txBody>
          <a:bodyPr vert="horz" lIns="96618" tIns="48309" rIns="96618" bIns="48309" rtlCol="0" anchor="b"/>
          <a:lstStyle>
            <a:lvl1pPr algn="r">
              <a:defRPr sz="1300">
                <a:latin typeface="Arial" pitchFamily="34" charset="0"/>
                <a:ea typeface="+mn-ea"/>
                <a:cs typeface="Arial" pitchFamily="34" charset="0"/>
              </a:defRPr>
            </a:lvl1pPr>
          </a:lstStyle>
          <a:p>
            <a:pPr>
              <a:defRPr/>
            </a:pPr>
            <a:fld id="{64009D3B-A13E-414B-8BA2-029650078794}" type="slidenum">
              <a:rPr lang="en-US"/>
              <a:pPr>
                <a:defRPr/>
              </a:pPr>
              <a:t>‹#›</a:t>
            </a:fld>
            <a:endParaRPr lang="en-US" dirty="0"/>
          </a:p>
        </p:txBody>
      </p:sp>
    </p:spTree>
    <p:extLst>
      <p:ext uri="{BB962C8B-B14F-4D97-AF65-F5344CB8AC3E}">
        <p14:creationId xmlns:p14="http://schemas.microsoft.com/office/powerpoint/2010/main" val="3511963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69810" cy="479733"/>
          </a:xfrm>
          <a:prstGeom prst="rect">
            <a:avLst/>
          </a:prstGeom>
        </p:spPr>
        <p:txBody>
          <a:bodyPr vert="horz" lIns="96618" tIns="48309" rIns="96618" bIns="48309" rtlCol="0"/>
          <a:lstStyle>
            <a:lvl1pPr algn="l" fontAlgn="auto">
              <a:spcBef>
                <a:spcPts val="0"/>
              </a:spcBef>
              <a:spcAft>
                <a:spcPts val="0"/>
              </a:spcAft>
              <a:defRPr sz="1300">
                <a:latin typeface="+mn-lt"/>
                <a:ea typeface="+mn-ea"/>
                <a:cs typeface="+mn-cs"/>
              </a:defRPr>
            </a:lvl1pPr>
          </a:lstStyle>
          <a:p>
            <a:pPr>
              <a:defRPr/>
            </a:pPr>
            <a:endParaRPr lang="en-US"/>
          </a:p>
        </p:txBody>
      </p:sp>
      <p:sp>
        <p:nvSpPr>
          <p:cNvPr id="3" name="Date Placeholder 2"/>
          <p:cNvSpPr>
            <a:spLocks noGrp="1"/>
          </p:cNvSpPr>
          <p:nvPr>
            <p:ph type="dt" idx="1"/>
          </p:nvPr>
        </p:nvSpPr>
        <p:spPr>
          <a:xfrm>
            <a:off x="4143737" y="2"/>
            <a:ext cx="3169810" cy="479733"/>
          </a:xfrm>
          <a:prstGeom prst="rect">
            <a:avLst/>
          </a:prstGeom>
        </p:spPr>
        <p:txBody>
          <a:bodyPr vert="horz" lIns="96618" tIns="48309" rIns="96618" bIns="48309" rtlCol="0"/>
          <a:lstStyle>
            <a:lvl1pPr algn="r" fontAlgn="auto">
              <a:spcBef>
                <a:spcPts val="0"/>
              </a:spcBef>
              <a:spcAft>
                <a:spcPts val="0"/>
              </a:spcAft>
              <a:defRPr sz="1300">
                <a:latin typeface="+mn-lt"/>
                <a:ea typeface="+mn-ea"/>
                <a:cs typeface="+mn-cs"/>
              </a:defRPr>
            </a:lvl1pPr>
          </a:lstStyle>
          <a:p>
            <a:pPr>
              <a:defRPr/>
            </a:pPr>
            <a:fld id="{5D18FAFB-9A0E-4C7E-A2BD-91EDEEB2C73B}" type="datetimeFigureOut">
              <a:rPr lang="en-US"/>
              <a:pPr>
                <a:defRPr/>
              </a:pPr>
              <a:t>2/23/2017</a:t>
            </a:fld>
            <a:endParaRPr lang="en-US" dirty="0"/>
          </a:p>
        </p:txBody>
      </p:sp>
      <p:sp>
        <p:nvSpPr>
          <p:cNvPr id="4" name="Slide Image Placeholder 3"/>
          <p:cNvSpPr>
            <a:spLocks noGrp="1" noRot="1" noChangeAspect="1"/>
          </p:cNvSpPr>
          <p:nvPr>
            <p:ph type="sldImg" idx="2"/>
          </p:nvPr>
        </p:nvSpPr>
        <p:spPr>
          <a:xfrm>
            <a:off x="777875" y="720725"/>
            <a:ext cx="5761038" cy="3600450"/>
          </a:xfrm>
          <a:prstGeom prst="rect">
            <a:avLst/>
          </a:prstGeom>
          <a:noFill/>
          <a:ln w="12700">
            <a:solidFill>
              <a:prstClr val="black"/>
            </a:solidFill>
          </a:ln>
        </p:spPr>
        <p:txBody>
          <a:bodyPr vert="horz" lIns="96618" tIns="48309" rIns="96618" bIns="48309" rtlCol="0" anchor="ctr"/>
          <a:lstStyle/>
          <a:p>
            <a:pPr lvl="0"/>
            <a:endParaRPr lang="en-US" noProof="0" dirty="0"/>
          </a:p>
        </p:txBody>
      </p:sp>
      <p:sp>
        <p:nvSpPr>
          <p:cNvPr id="5" name="Notes Placeholder 4"/>
          <p:cNvSpPr>
            <a:spLocks noGrp="1"/>
          </p:cNvSpPr>
          <p:nvPr>
            <p:ph type="body" sz="quarter" idx="3"/>
          </p:nvPr>
        </p:nvSpPr>
        <p:spPr>
          <a:xfrm>
            <a:off x="732513" y="4561554"/>
            <a:ext cx="5850176" cy="4319231"/>
          </a:xfrm>
          <a:prstGeom prst="rect">
            <a:avLst/>
          </a:prstGeom>
        </p:spPr>
        <p:txBody>
          <a:bodyPr vert="horz" lIns="96618" tIns="48309" rIns="96618" bIns="4830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9119831"/>
            <a:ext cx="3169810" cy="479733"/>
          </a:xfrm>
          <a:prstGeom prst="rect">
            <a:avLst/>
          </a:prstGeom>
        </p:spPr>
        <p:txBody>
          <a:bodyPr vert="horz" lIns="96618" tIns="48309" rIns="96618" bIns="48309" rtlCol="0" anchor="b"/>
          <a:lstStyle>
            <a:lvl1pPr algn="l" fontAlgn="auto">
              <a:spcBef>
                <a:spcPts val="0"/>
              </a:spcBef>
              <a:spcAft>
                <a:spcPts val="0"/>
              </a:spcAft>
              <a:defRPr sz="13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737" y="9119831"/>
            <a:ext cx="3169810" cy="479733"/>
          </a:xfrm>
          <a:prstGeom prst="rect">
            <a:avLst/>
          </a:prstGeom>
        </p:spPr>
        <p:txBody>
          <a:bodyPr vert="horz" lIns="96618" tIns="48309" rIns="96618" bIns="48309" rtlCol="0" anchor="b"/>
          <a:lstStyle>
            <a:lvl1pPr algn="r" fontAlgn="auto">
              <a:spcBef>
                <a:spcPts val="0"/>
              </a:spcBef>
              <a:spcAft>
                <a:spcPts val="0"/>
              </a:spcAft>
              <a:defRPr sz="1300">
                <a:latin typeface="+mn-lt"/>
                <a:ea typeface="+mn-ea"/>
                <a:cs typeface="+mn-cs"/>
              </a:defRPr>
            </a:lvl1pPr>
          </a:lstStyle>
          <a:p>
            <a:pPr>
              <a:defRPr/>
            </a:pPr>
            <a:fld id="{087BEC53-BBD5-420F-BC22-D15074210FD0}" type="slidenum">
              <a:rPr lang="en-US"/>
              <a:pPr>
                <a:defRPr/>
              </a:pPr>
              <a:t>‹#›</a:t>
            </a:fld>
            <a:endParaRPr lang="en-US" dirty="0"/>
          </a:p>
        </p:txBody>
      </p:sp>
    </p:spTree>
    <p:extLst>
      <p:ext uri="{BB962C8B-B14F-4D97-AF65-F5344CB8AC3E}">
        <p14:creationId xmlns:p14="http://schemas.microsoft.com/office/powerpoint/2010/main" val="2006475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xfrm>
            <a:off x="687388" y="685800"/>
            <a:ext cx="5484812" cy="3429000"/>
          </a:xfrm>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a:cs typeface="ＭＳ Ｐゴシック"/>
            </a:endParaRPr>
          </a:p>
        </p:txBody>
      </p:sp>
    </p:spTree>
    <p:extLst>
      <p:ext uri="{BB962C8B-B14F-4D97-AF65-F5344CB8AC3E}">
        <p14:creationId xmlns:p14="http://schemas.microsoft.com/office/powerpoint/2010/main" val="312378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xfrm>
            <a:off x="777875" y="720725"/>
            <a:ext cx="5761038" cy="3600450"/>
          </a:xfrm>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a:cs typeface="ＭＳ Ｐゴシック"/>
            </a:endParaRPr>
          </a:p>
        </p:txBody>
      </p:sp>
    </p:spTree>
    <p:extLst>
      <p:ext uri="{BB962C8B-B14F-4D97-AF65-F5344CB8AC3E}">
        <p14:creationId xmlns:p14="http://schemas.microsoft.com/office/powerpoint/2010/main" val="3989422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13CD2CD-A2E9-4357-9628-94978E155FE3}" type="slidenum">
              <a:rPr lang="en-US" smtClean="0"/>
              <a:pPr/>
              <a:t>‹#›</a:t>
            </a:fld>
            <a:endParaRPr lang="en-US" dirty="0"/>
          </a:p>
        </p:txBody>
      </p:sp>
      <p:sp>
        <p:nvSpPr>
          <p:cNvPr id="5" name="Text Placeholder 7"/>
          <p:cNvSpPr>
            <a:spLocks noGrp="1"/>
          </p:cNvSpPr>
          <p:nvPr>
            <p:ph idx="1"/>
          </p:nvPr>
        </p:nvSpPr>
        <p:spPr bwMode="auto">
          <a:xfrm>
            <a:off x="838200" y="952500"/>
            <a:ext cx="8077200" cy="444500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6" descr="http://hudatwork.hud.gov/refs/hwgraphics/powerpnt/hudseal.bmp"/>
          <p:cNvPicPr>
            <a:picLocks noChangeAspect="1" noChangeArrowheads="1"/>
          </p:cNvPicPr>
          <p:nvPr userDrawn="1"/>
        </p:nvPicPr>
        <p:blipFill>
          <a:blip r:embed="rId2" cstate="print">
            <a:clrChange>
              <a:clrFrom>
                <a:srgbClr val="FFFFFF"/>
              </a:clrFrom>
              <a:clrTo>
                <a:srgbClr val="FFFFFF">
                  <a:alpha val="0"/>
                </a:srgbClr>
              </a:clrTo>
            </a:clrChange>
            <a:lum bright="-40000"/>
          </a:blip>
          <a:srcRect/>
          <a:stretch>
            <a:fillRect/>
          </a:stretch>
        </p:blipFill>
        <p:spPr bwMode="auto">
          <a:xfrm>
            <a:off x="73025" y="63500"/>
            <a:ext cx="765175" cy="635000"/>
          </a:xfrm>
          <a:prstGeom prst="rect">
            <a:avLst/>
          </a:prstGeom>
          <a:noFill/>
          <a:ln w="9525">
            <a:noFill/>
            <a:miter lim="800000"/>
            <a:headEnd/>
            <a:tailEnd/>
          </a:ln>
        </p:spPr>
      </p:pic>
      <p:sp>
        <p:nvSpPr>
          <p:cNvPr id="34" name="Text Placeholder 7"/>
          <p:cNvSpPr>
            <a:spLocks noGrp="1"/>
          </p:cNvSpPr>
          <p:nvPr>
            <p:ph idx="1"/>
          </p:nvPr>
        </p:nvSpPr>
        <p:spPr>
          <a:xfrm>
            <a:off x="838200" y="1016000"/>
            <a:ext cx="8153400" cy="1905000"/>
          </a:xfrm>
          <a:prstGeom prst="rect">
            <a:avLst/>
          </a:prstGeom>
        </p:spPr>
        <p:txBody>
          <a:bodyPr>
            <a:noAutofit/>
          </a:bodyPr>
          <a:lstStyle>
            <a:lvl1pPr marL="234950" marR="0" indent="-234950"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baseline="0">
                <a:latin typeface="Calibri" pitchFamily="34" charset="0"/>
              </a:defRPr>
            </a:lvl1pPr>
            <a:lvl2pPr marL="457200" marR="0" indent="-228600"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baseline="0">
                <a:solidFill>
                  <a:schemeClr val="tx1"/>
                </a:solidFill>
                <a:latin typeface="Calibri" pitchFamily="34" charset="0"/>
              </a:defRPr>
            </a:lvl2pPr>
            <a:lvl3pPr marL="682625" marR="0" indent="-225425"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baseline="0">
                <a:solidFill>
                  <a:schemeClr val="tx1"/>
                </a:solidFill>
                <a:latin typeface="Calibri" pitchFamily="34" charset="0"/>
              </a:defRPr>
            </a:lvl3pPr>
            <a:lvl4pPr marL="911225" marR="0" indent="-225425"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baseline="0">
                <a:solidFill>
                  <a:schemeClr val="tx1"/>
                </a:solidFill>
                <a:latin typeface="Calibri" pitchFamily="34" charset="0"/>
              </a:defRPr>
            </a:lvl4pPr>
            <a:lvl5pPr marL="1139825" marR="0" indent="-225425" algn="l" defTabSz="914400" rtl="0" eaLnBrk="1" fontAlgn="auto" latinLnBrk="0" hangingPunct="1">
              <a:lnSpc>
                <a:spcPct val="100000"/>
              </a:lnSpc>
              <a:spcBef>
                <a:spcPts val="0"/>
              </a:spcBef>
              <a:spcAft>
                <a:spcPts val="0"/>
              </a:spcAft>
              <a:buClr>
                <a:srgbClr val="8E736A">
                  <a:lumMod val="75000"/>
                </a:srgbClr>
              </a:buClr>
              <a:buSzPct val="60000"/>
              <a:buFont typeface="Arial" pitchFamily="34" charset="0"/>
              <a:buChar char="•"/>
              <a:tabLst/>
              <a:defRPr baseline="0">
                <a:solidFill>
                  <a:schemeClr val="tx1"/>
                </a:solidFill>
                <a:latin typeface="Calibri"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8" name="Title 7"/>
          <p:cNvSpPr>
            <a:spLocks noGrp="1"/>
          </p:cNvSpPr>
          <p:nvPr>
            <p:ph type="title"/>
          </p:nvPr>
        </p:nvSpPr>
        <p:spPr/>
        <p:txBody>
          <a:bodyPr/>
          <a:lstStyle/>
          <a:p>
            <a:r>
              <a:rPr lang="en-US"/>
              <a:t>Click to edit Master title style</a:t>
            </a:r>
          </a:p>
        </p:txBody>
      </p:sp>
      <p:sp>
        <p:nvSpPr>
          <p:cNvPr id="9" name="Slide Number Placeholder 8"/>
          <p:cNvSpPr>
            <a:spLocks noGrp="1"/>
          </p:cNvSpPr>
          <p:nvPr>
            <p:ph type="sldNum" sz="quarter" idx="11"/>
          </p:nvPr>
        </p:nvSpPr>
        <p:spPr/>
        <p:txBody>
          <a:bodyPr/>
          <a:lstStyle/>
          <a:p>
            <a:fld id="{013CD2CD-A2E9-4357-9628-94978E155FE3}"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extBox 7"/>
          <p:cNvSpPr txBox="1"/>
          <p:nvPr/>
        </p:nvSpPr>
        <p:spPr>
          <a:xfrm>
            <a:off x="838200" y="2984500"/>
            <a:ext cx="8153400" cy="2032000"/>
          </a:xfrm>
          <a:prstGeom prst="rect">
            <a:avLst/>
          </a:prstGeom>
        </p:spPr>
        <p:txBody>
          <a:bodyPr anchor="ctr"/>
          <a:lstStyle/>
          <a:p>
            <a:pPr defTabSz="914309" fontAlgn="auto">
              <a:spcBef>
                <a:spcPts val="0"/>
              </a:spcBef>
              <a:spcAft>
                <a:spcPts val="0"/>
              </a:spcAft>
              <a:buClr>
                <a:schemeClr val="accent6">
                  <a:lumMod val="75000"/>
                </a:schemeClr>
              </a:buClr>
              <a:buFont typeface="Arial" pitchFamily="34" charset="0"/>
              <a:buChar char="•"/>
              <a:defRPr/>
            </a:pPr>
            <a:endParaRPr lang="en-US" sz="2000" b="1" dirty="0">
              <a:solidFill>
                <a:schemeClr val="accent6">
                  <a:lumMod val="75000"/>
                </a:schemeClr>
              </a:solidFill>
              <a:latin typeface="Trebuchet MS" pitchFamily="34" charset="0"/>
              <a:ea typeface="+mn-ea"/>
              <a:cs typeface="+mn-cs"/>
            </a:endParaRPr>
          </a:p>
        </p:txBody>
      </p:sp>
      <p:pic>
        <p:nvPicPr>
          <p:cNvPr id="7" name="Picture 16" descr="http://hudatwork.hud.gov/refs/hwgraphics/powerpnt/hudseal.bmp"/>
          <p:cNvPicPr>
            <a:picLocks noChangeAspect="1" noChangeArrowheads="1"/>
          </p:cNvPicPr>
          <p:nvPr userDrawn="1"/>
        </p:nvPicPr>
        <p:blipFill>
          <a:blip r:embed="rId2" cstate="print">
            <a:clrChange>
              <a:clrFrom>
                <a:srgbClr val="FFFFFF"/>
              </a:clrFrom>
              <a:clrTo>
                <a:srgbClr val="FFFFFF">
                  <a:alpha val="0"/>
                </a:srgbClr>
              </a:clrTo>
            </a:clrChange>
            <a:lum bright="-40000"/>
          </a:blip>
          <a:srcRect/>
          <a:stretch>
            <a:fillRect/>
          </a:stretch>
        </p:blipFill>
        <p:spPr bwMode="auto">
          <a:xfrm>
            <a:off x="73025" y="63500"/>
            <a:ext cx="765175" cy="635000"/>
          </a:xfrm>
          <a:prstGeom prst="rect">
            <a:avLst/>
          </a:prstGeom>
          <a:noFill/>
          <a:ln w="9525">
            <a:noFill/>
            <a:miter lim="800000"/>
            <a:headEnd/>
            <a:tailEnd/>
          </a:ln>
        </p:spPr>
      </p:pic>
      <p:sp>
        <p:nvSpPr>
          <p:cNvPr id="6" name="Text Placeholder 7"/>
          <p:cNvSpPr>
            <a:spLocks noGrp="1"/>
          </p:cNvSpPr>
          <p:nvPr>
            <p:ph idx="1"/>
          </p:nvPr>
        </p:nvSpPr>
        <p:spPr>
          <a:xfrm>
            <a:off x="838200" y="1016000"/>
            <a:ext cx="8153400" cy="1905000"/>
          </a:xfrm>
          <a:prstGeom prst="rect">
            <a:avLst/>
          </a:prstGeom>
        </p:spPr>
        <p:txBody>
          <a:bodyPr>
            <a:noAutofit/>
          </a:bodyPr>
          <a:lstStyle>
            <a:lvl1pPr marL="0" marR="0" indent="0" algn="l" defTabSz="914400" rtl="0" eaLnBrk="1" fontAlgn="auto" latinLnBrk="0" hangingPunct="1">
              <a:lnSpc>
                <a:spcPct val="100000"/>
              </a:lnSpc>
              <a:spcBef>
                <a:spcPts val="0"/>
              </a:spcBef>
              <a:spcAft>
                <a:spcPts val="0"/>
              </a:spcAft>
              <a:buClr>
                <a:srgbClr val="8E736A">
                  <a:lumMod val="75000"/>
                </a:srgbClr>
              </a:buClr>
              <a:buSzPct val="70000"/>
              <a:buFont typeface="Wingdings" pitchFamily="2" charset="2"/>
              <a:buNone/>
              <a:tabLst/>
              <a:defRPr b="1" i="0">
                <a:solidFill>
                  <a:schemeClr val="tx1"/>
                </a:solidFill>
                <a:latin typeface="Calibri" pitchFamily="34" charset="0"/>
              </a:defRPr>
            </a:lvl1pPr>
            <a:lvl2pPr marL="454025" marR="0" indent="-225425"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a:solidFill>
                  <a:schemeClr val="tx1"/>
                </a:solidFill>
                <a:latin typeface="Calibri" pitchFamily="34" charset="0"/>
              </a:defRPr>
            </a:lvl2pPr>
            <a:lvl3pPr marL="682625" marR="0" indent="-225425"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a:solidFill>
                  <a:schemeClr val="tx1"/>
                </a:solidFill>
                <a:latin typeface="Calibri" pitchFamily="34" charset="0"/>
              </a:defRPr>
            </a:lvl3pPr>
            <a:lvl4pPr marL="911225" marR="0" indent="-225425" algn="l" defTabSz="914400" rtl="0" eaLnBrk="1" fontAlgn="auto" latinLnBrk="0" hangingPunct="1">
              <a:lnSpc>
                <a:spcPct val="100000"/>
              </a:lnSpc>
              <a:spcBef>
                <a:spcPts val="0"/>
              </a:spcBef>
              <a:spcAft>
                <a:spcPts val="0"/>
              </a:spcAft>
              <a:buClr>
                <a:srgbClr val="8E736A">
                  <a:lumMod val="75000"/>
                </a:srgbClr>
              </a:buClr>
              <a:buSzPct val="70000"/>
              <a:buFont typeface="Arial" pitchFamily="34" charset="0"/>
              <a:buChar char="•"/>
              <a:tabLst/>
              <a:defRPr>
                <a:solidFill>
                  <a:schemeClr val="tx1"/>
                </a:solidFill>
                <a:latin typeface="Calibri" pitchFamily="34" charset="0"/>
              </a:defRPr>
            </a:lvl4pPr>
            <a:lvl5pPr marL="1139825" marR="0" indent="-225425" algn="l" defTabSz="914400" rtl="0" eaLnBrk="1" fontAlgn="auto" latinLnBrk="0" hangingPunct="1">
              <a:lnSpc>
                <a:spcPct val="100000"/>
              </a:lnSpc>
              <a:spcBef>
                <a:spcPts val="0"/>
              </a:spcBef>
              <a:spcAft>
                <a:spcPts val="0"/>
              </a:spcAft>
              <a:buClr>
                <a:srgbClr val="8E736A">
                  <a:lumMod val="75000"/>
                </a:srgbClr>
              </a:buClr>
              <a:buSzPct val="60000"/>
              <a:buFont typeface="Arial" pitchFamily="34" charset="0"/>
              <a:buChar char="•"/>
              <a:tabLst/>
              <a:defRPr>
                <a:solidFill>
                  <a:schemeClr val="tx1"/>
                </a:solidFill>
                <a:latin typeface="Calibri"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2"/>
          <p:cNvSpPr>
            <a:spLocks noGrp="1"/>
          </p:cNvSpPr>
          <p:nvPr>
            <p:ph type="body" sz="quarter" idx="13"/>
          </p:nvPr>
        </p:nvSpPr>
        <p:spPr>
          <a:xfrm>
            <a:off x="838200" y="2984500"/>
            <a:ext cx="8153400" cy="2095500"/>
          </a:xfrm>
        </p:spPr>
        <p:txBody>
          <a:bodyPr/>
          <a:lstStyle>
            <a:lvl1pPr>
              <a:spcAft>
                <a:spcPts val="0"/>
              </a:spcAft>
              <a:defRPr sz="2000" i="0">
                <a:latin typeface="Calibri" pitchFamily="34" charset="0"/>
              </a:defRPr>
            </a:lvl1pPr>
            <a:lvl2pPr marL="457200" indent="-228600">
              <a:buFont typeface="Arial" pitchFamily="34" charset="0"/>
              <a:buChar char="•"/>
              <a:defRPr sz="2400">
                <a:solidFill>
                  <a:schemeClr val="tx1"/>
                </a:solidFill>
                <a:latin typeface="Calibri" pitchFamily="34" charset="0"/>
              </a:defRPr>
            </a:lvl2pPr>
            <a:lvl3pPr marL="682625" indent="-225425">
              <a:buFont typeface="Arial" pitchFamily="34" charset="0"/>
              <a:buChar char="•"/>
              <a:defRPr sz="2200">
                <a:solidFill>
                  <a:schemeClr val="tx1"/>
                </a:solidFill>
                <a:latin typeface="Calibri"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1" name="Title 10"/>
          <p:cNvSpPr>
            <a:spLocks noGrp="1"/>
          </p:cNvSpPr>
          <p:nvPr>
            <p:ph type="title"/>
          </p:nvPr>
        </p:nvSpPr>
        <p:spPr/>
        <p:txBody>
          <a:bodyPr/>
          <a:lstStyle/>
          <a:p>
            <a:r>
              <a:rPr lang="en-US"/>
              <a:t>Click to edit Master title style</a:t>
            </a:r>
          </a:p>
        </p:txBody>
      </p:sp>
      <p:sp>
        <p:nvSpPr>
          <p:cNvPr id="14" name="Slide Number Placeholder 13"/>
          <p:cNvSpPr>
            <a:spLocks noGrp="1"/>
          </p:cNvSpPr>
          <p:nvPr>
            <p:ph type="sldNum" sz="quarter" idx="15"/>
          </p:nvPr>
        </p:nvSpPr>
        <p:spPr/>
        <p:txBody>
          <a:bodyPr/>
          <a:lstStyle/>
          <a:p>
            <a:fld id="{013CD2CD-A2E9-4357-9628-94978E155FE3}"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3124200" y="5296960"/>
            <a:ext cx="2895600" cy="304271"/>
          </a:xfrm>
          <a:prstGeom prst="rect">
            <a:avLst/>
          </a:prstGeom>
        </p:spPr>
        <p:txBody>
          <a:bodyPr/>
          <a:lstStyle/>
          <a:p>
            <a:r>
              <a:rPr lang="en-US"/>
              <a:t>For discussion purposes only. Do not distribute.</a:t>
            </a:r>
          </a:p>
        </p:txBody>
      </p:sp>
      <p:sp>
        <p:nvSpPr>
          <p:cNvPr id="6" name="Slide Number Placeholder 5"/>
          <p:cNvSpPr>
            <a:spLocks noGrp="1"/>
          </p:cNvSpPr>
          <p:nvPr>
            <p:ph type="sldNum" sz="quarter" idx="12"/>
          </p:nvPr>
        </p:nvSpPr>
        <p:spPr/>
        <p:txBody>
          <a:bodyPr/>
          <a:lstStyle/>
          <a:p>
            <a:fld id="{4D24FF74-9E8F-492F-A4D6-B3C7A3835BCA}" type="slidenum">
              <a:rPr lang="en-US" smtClean="0"/>
              <a:pPr/>
              <a:t>‹#›</a:t>
            </a:fld>
            <a:endParaRPr lang="en-US"/>
          </a:p>
        </p:txBody>
      </p:sp>
    </p:spTree>
    <p:extLst>
      <p:ext uri="{BB962C8B-B14F-4D97-AF65-F5344CB8AC3E}">
        <p14:creationId xmlns:p14="http://schemas.microsoft.com/office/powerpoint/2010/main" val="3705109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slideLayout" Target="../slideLayouts/slideLayout3.xml"/><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theme" Target="../theme/theme1.xml"/><Relationship Id="rId10"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Text Placeholder 7"/>
          <p:cNvSpPr>
            <a:spLocks noGrp="1"/>
          </p:cNvSpPr>
          <p:nvPr>
            <p:ph type="body" idx="1"/>
          </p:nvPr>
        </p:nvSpPr>
        <p:spPr bwMode="auto">
          <a:xfrm>
            <a:off x="838200" y="952500"/>
            <a:ext cx="8077200" cy="444500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Placeholder 9"/>
          <p:cNvSpPr>
            <a:spLocks noGrp="1"/>
          </p:cNvSpPr>
          <p:nvPr>
            <p:ph type="title"/>
          </p:nvPr>
        </p:nvSpPr>
        <p:spPr>
          <a:xfrm>
            <a:off x="838200" y="127000"/>
            <a:ext cx="8077200" cy="444500"/>
          </a:xfrm>
          <a:prstGeom prst="rect">
            <a:avLst/>
          </a:prstGeom>
        </p:spPr>
        <p:txBody>
          <a:bodyPr vert="horz" lIns="91431" tIns="45715" rIns="91431" bIns="45715" anchor="ctr">
            <a:noAutofit/>
          </a:bodyPr>
          <a:lstStyle/>
          <a:p>
            <a:r>
              <a:rPr lang="en-US" dirty="0"/>
              <a:t>Click to edit Master title style</a:t>
            </a:r>
          </a:p>
        </p:txBody>
      </p:sp>
      <p:sp>
        <p:nvSpPr>
          <p:cNvPr id="12" name="Straight Connector 11"/>
          <p:cNvSpPr>
            <a:spLocks noChangeShapeType="1"/>
          </p:cNvSpPr>
          <p:nvPr userDrawn="1"/>
        </p:nvSpPr>
        <p:spPr bwMode="auto">
          <a:xfrm>
            <a:off x="514350" y="760678"/>
            <a:ext cx="8629650" cy="1323"/>
          </a:xfrm>
          <a:prstGeom prst="line">
            <a:avLst/>
          </a:prstGeom>
          <a:noFill/>
          <a:ln w="9525" cap="flat" cmpd="sng" algn="ctr">
            <a:solidFill>
              <a:srgbClr val="21245A"/>
            </a:solidFill>
            <a:prstDash val="solid"/>
            <a:round/>
            <a:headEnd type="none" w="med" len="med"/>
            <a:tailEnd type="none" w="med" len="med"/>
          </a:ln>
          <a:effectLst/>
        </p:spPr>
        <p:txBody>
          <a:bodyPr lIns="91431" tIns="45715" rIns="91431" bIns="45715"/>
          <a:lstStyle/>
          <a:p>
            <a:pPr defTabSz="914309" fontAlgn="auto">
              <a:spcBef>
                <a:spcPts val="0"/>
              </a:spcBef>
              <a:spcAft>
                <a:spcPts val="0"/>
              </a:spcAft>
              <a:defRPr/>
            </a:pPr>
            <a:endParaRPr lang="en-US" sz="1800" dirty="0">
              <a:latin typeface="Trebuchet MS" pitchFamily="34" charset="0"/>
              <a:ea typeface="+mn-ea"/>
              <a:cs typeface="+mn-cs"/>
            </a:endParaRPr>
          </a:p>
        </p:txBody>
      </p:sp>
      <p:pic>
        <p:nvPicPr>
          <p:cNvPr id="19461" name="Picture 16" descr="http://hudatwork.hud.gov/refs/hwgraphics/powerpnt/hudseal.bmp"/>
          <p:cNvPicPr>
            <a:picLocks noChangeAspect="1" noChangeArrowheads="1"/>
          </p:cNvPicPr>
          <p:nvPr/>
        </p:nvPicPr>
        <p:blipFill>
          <a:blip r:embed="rId6" cstate="print">
            <a:clrChange>
              <a:clrFrom>
                <a:srgbClr val="FFFFFF"/>
              </a:clrFrom>
              <a:clrTo>
                <a:srgbClr val="FFFFFF">
                  <a:alpha val="0"/>
                </a:srgbClr>
              </a:clrTo>
            </a:clrChange>
            <a:lum bright="-40000"/>
          </a:blip>
          <a:srcRect/>
          <a:stretch>
            <a:fillRect/>
          </a:stretch>
        </p:blipFill>
        <p:spPr bwMode="auto">
          <a:xfrm>
            <a:off x="73025" y="63500"/>
            <a:ext cx="765175" cy="635000"/>
          </a:xfrm>
          <a:prstGeom prst="rect">
            <a:avLst/>
          </a:prstGeom>
          <a:noFill/>
          <a:ln w="9525">
            <a:noFill/>
            <a:miter lim="800000"/>
            <a:headEnd/>
            <a:tailEnd/>
          </a:ln>
        </p:spPr>
      </p:pic>
      <p:pic>
        <p:nvPicPr>
          <p:cNvPr id="19462" name="Picture 14" descr="hud-pict-2005-0505d.jpg"/>
          <p:cNvPicPr>
            <a:picLocks noChangeAspect="1"/>
          </p:cNvPicPr>
          <p:nvPr userDrawn="1"/>
        </p:nvPicPr>
        <p:blipFill>
          <a:blip r:embed="rId7" cstate="print"/>
          <a:srcRect/>
          <a:stretch>
            <a:fillRect/>
          </a:stretch>
        </p:blipFill>
        <p:spPr bwMode="auto">
          <a:xfrm>
            <a:off x="0" y="3821907"/>
            <a:ext cx="685800" cy="496093"/>
          </a:xfrm>
          <a:prstGeom prst="rect">
            <a:avLst/>
          </a:prstGeom>
          <a:noFill/>
          <a:ln w="9525">
            <a:noFill/>
            <a:miter lim="800000"/>
            <a:headEnd/>
            <a:tailEnd/>
          </a:ln>
        </p:spPr>
      </p:pic>
      <p:pic>
        <p:nvPicPr>
          <p:cNvPr id="19463" name="Picture 16" descr="hud-pict-2007-08-10s.jpg"/>
          <p:cNvPicPr>
            <a:picLocks noChangeAspect="1"/>
          </p:cNvPicPr>
          <p:nvPr userDrawn="1"/>
        </p:nvPicPr>
        <p:blipFill>
          <a:blip r:embed="rId8" cstate="print"/>
          <a:srcRect/>
          <a:stretch>
            <a:fillRect/>
          </a:stretch>
        </p:blipFill>
        <p:spPr bwMode="auto">
          <a:xfrm>
            <a:off x="0" y="1076855"/>
            <a:ext cx="685800" cy="383646"/>
          </a:xfrm>
          <a:prstGeom prst="rect">
            <a:avLst/>
          </a:prstGeom>
          <a:noFill/>
          <a:ln w="9525">
            <a:noFill/>
            <a:miter lim="800000"/>
            <a:headEnd/>
            <a:tailEnd/>
          </a:ln>
        </p:spPr>
      </p:pic>
      <p:pic>
        <p:nvPicPr>
          <p:cNvPr id="19464" name="Picture 19" descr="hud-pict-2008-01-28n.jpg"/>
          <p:cNvPicPr>
            <a:picLocks noChangeAspect="1"/>
          </p:cNvPicPr>
          <p:nvPr userDrawn="1"/>
        </p:nvPicPr>
        <p:blipFill>
          <a:blip r:embed="rId9" cstate="print"/>
          <a:srcRect/>
          <a:stretch>
            <a:fillRect/>
          </a:stretch>
        </p:blipFill>
        <p:spPr bwMode="auto">
          <a:xfrm>
            <a:off x="0" y="4318000"/>
            <a:ext cx="685800" cy="571500"/>
          </a:xfrm>
          <a:prstGeom prst="rect">
            <a:avLst/>
          </a:prstGeom>
          <a:noFill/>
          <a:ln w="9525">
            <a:noFill/>
            <a:miter lim="800000"/>
            <a:headEnd/>
            <a:tailEnd/>
          </a:ln>
        </p:spPr>
      </p:pic>
      <p:pic>
        <p:nvPicPr>
          <p:cNvPr id="19465" name="Picture 26" descr="NBTJ.jpg"/>
          <p:cNvPicPr>
            <a:picLocks noChangeAspect="1"/>
          </p:cNvPicPr>
          <p:nvPr userDrawn="1"/>
        </p:nvPicPr>
        <p:blipFill>
          <a:blip r:embed="rId10" cstate="print"/>
          <a:srcRect l="11440" r="28500"/>
          <a:stretch>
            <a:fillRect/>
          </a:stretch>
        </p:blipFill>
        <p:spPr bwMode="auto">
          <a:xfrm>
            <a:off x="0" y="2965981"/>
            <a:ext cx="685800" cy="844021"/>
          </a:xfrm>
          <a:prstGeom prst="rect">
            <a:avLst/>
          </a:prstGeom>
          <a:noFill/>
          <a:ln w="9525">
            <a:noFill/>
            <a:miter lim="800000"/>
            <a:headEnd/>
            <a:tailEnd/>
          </a:ln>
        </p:spPr>
      </p:pic>
      <p:pic>
        <p:nvPicPr>
          <p:cNvPr id="19466" name="Picture 28" descr="HUD Pics (28).bmp"/>
          <p:cNvPicPr>
            <a:picLocks noChangeAspect="1"/>
          </p:cNvPicPr>
          <p:nvPr userDrawn="1"/>
        </p:nvPicPr>
        <p:blipFill>
          <a:blip r:embed="rId11" cstate="print"/>
          <a:srcRect l="20569" t="4977" r="28595" b="41342"/>
          <a:stretch>
            <a:fillRect/>
          </a:stretch>
        </p:blipFill>
        <p:spPr bwMode="auto">
          <a:xfrm>
            <a:off x="0" y="1460501"/>
            <a:ext cx="685800" cy="932657"/>
          </a:xfrm>
          <a:prstGeom prst="rect">
            <a:avLst/>
          </a:prstGeom>
          <a:noFill/>
          <a:ln w="9525">
            <a:noFill/>
            <a:miter lim="800000"/>
            <a:headEnd/>
            <a:tailEnd/>
          </a:ln>
        </p:spPr>
      </p:pic>
      <p:pic>
        <p:nvPicPr>
          <p:cNvPr id="19467" name="Picture 29" descr="HUD Pics (6).jpe"/>
          <p:cNvPicPr>
            <a:picLocks noChangeAspect="1"/>
          </p:cNvPicPr>
          <p:nvPr userDrawn="1"/>
        </p:nvPicPr>
        <p:blipFill>
          <a:blip r:embed="rId12" cstate="print"/>
          <a:srcRect l="3847" r="36154" b="13077"/>
          <a:stretch>
            <a:fillRect/>
          </a:stretch>
        </p:blipFill>
        <p:spPr bwMode="auto">
          <a:xfrm>
            <a:off x="0" y="4886855"/>
            <a:ext cx="685800" cy="828146"/>
          </a:xfrm>
          <a:prstGeom prst="rect">
            <a:avLst/>
          </a:prstGeom>
          <a:noFill/>
          <a:ln w="9525">
            <a:noFill/>
            <a:miter lim="800000"/>
            <a:headEnd/>
            <a:tailEnd/>
          </a:ln>
        </p:spPr>
      </p:pic>
      <p:pic>
        <p:nvPicPr>
          <p:cNvPr id="19468" name="Picture 30" descr="HUD Pics (50).jpg"/>
          <p:cNvPicPr>
            <a:picLocks noChangeAspect="1"/>
          </p:cNvPicPr>
          <p:nvPr userDrawn="1"/>
        </p:nvPicPr>
        <p:blipFill>
          <a:blip r:embed="rId13" cstate="print"/>
          <a:srcRect l="40245" t="2" r="10223" b="21606"/>
          <a:stretch>
            <a:fillRect/>
          </a:stretch>
        </p:blipFill>
        <p:spPr bwMode="auto">
          <a:xfrm>
            <a:off x="0" y="2394481"/>
            <a:ext cx="685800" cy="590021"/>
          </a:xfrm>
          <a:prstGeom prst="rect">
            <a:avLst/>
          </a:prstGeom>
          <a:noFill/>
          <a:ln w="9525">
            <a:noFill/>
            <a:miter lim="800000"/>
            <a:headEnd/>
            <a:tailEnd/>
          </a:ln>
        </p:spPr>
      </p:pic>
      <p:sp>
        <p:nvSpPr>
          <p:cNvPr id="18" name="Slide Number Placeholder 17"/>
          <p:cNvSpPr>
            <a:spLocks noGrp="1"/>
          </p:cNvSpPr>
          <p:nvPr>
            <p:ph type="sldNum" sz="quarter" idx="4"/>
          </p:nvPr>
        </p:nvSpPr>
        <p:spPr>
          <a:xfrm>
            <a:off x="6588224" y="5410730"/>
            <a:ext cx="2133600" cy="304271"/>
          </a:xfrm>
          <a:prstGeom prst="rect">
            <a:avLst/>
          </a:prstGeom>
        </p:spPr>
        <p:txBody>
          <a:bodyPr vert="horz" lIns="91440" tIns="45720" rIns="91440" bIns="45720" rtlCol="0" anchor="ctr"/>
          <a:lstStyle>
            <a:lvl1pPr algn="r">
              <a:defRPr sz="1200">
                <a:solidFill>
                  <a:schemeClr val="tx1"/>
                </a:solidFill>
              </a:defRPr>
            </a:lvl1pPr>
          </a:lstStyle>
          <a:p>
            <a:fld id="{013CD2CD-A2E9-4357-9628-94978E155FE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5" r:id="rId1"/>
    <p:sldLayoutId id="2147483663" r:id="rId2"/>
    <p:sldLayoutId id="2147483664" r:id="rId3"/>
    <p:sldLayoutId id="2147483667" r:id="rId4"/>
  </p:sldLayoutIdLst>
  <p:transition>
    <p:fade/>
  </p:transition>
  <p:hf hdr="0" ftr="0"/>
  <p:txStyles>
    <p:titleStyle>
      <a:lvl1pPr algn="l" rtl="0" eaLnBrk="0" fontAlgn="base" hangingPunct="0">
        <a:spcBef>
          <a:spcPct val="0"/>
        </a:spcBef>
        <a:spcAft>
          <a:spcPct val="0"/>
        </a:spcAft>
        <a:defRPr sz="3200" b="1" kern="1200" cap="small">
          <a:solidFill>
            <a:srgbClr val="21245A"/>
          </a:solidFill>
          <a:latin typeface="Cambria" pitchFamily="18" charset="0"/>
          <a:ea typeface="ＭＳ Ｐゴシック" charset="-128"/>
          <a:cs typeface="ＭＳ Ｐゴシック" charset="-128"/>
        </a:defRPr>
      </a:lvl1pPr>
      <a:lvl2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2pPr>
      <a:lvl3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3pPr>
      <a:lvl4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4pPr>
      <a:lvl5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6A5650"/>
          </a:solidFill>
          <a:latin typeface="Trebuchet MS" pitchFamily="34" charset="0"/>
        </a:defRPr>
      </a:lvl6pPr>
      <a:lvl7pPr marL="914400" algn="l" rtl="0" eaLnBrk="1" fontAlgn="base" hangingPunct="1">
        <a:spcBef>
          <a:spcPct val="0"/>
        </a:spcBef>
        <a:spcAft>
          <a:spcPct val="0"/>
        </a:spcAft>
        <a:defRPr sz="2800" b="1">
          <a:solidFill>
            <a:srgbClr val="6A5650"/>
          </a:solidFill>
          <a:latin typeface="Trebuchet MS" pitchFamily="34" charset="0"/>
        </a:defRPr>
      </a:lvl7pPr>
      <a:lvl8pPr marL="1371600" algn="l" rtl="0" eaLnBrk="1" fontAlgn="base" hangingPunct="1">
        <a:spcBef>
          <a:spcPct val="0"/>
        </a:spcBef>
        <a:spcAft>
          <a:spcPct val="0"/>
        </a:spcAft>
        <a:defRPr sz="2800" b="1">
          <a:solidFill>
            <a:srgbClr val="6A5650"/>
          </a:solidFill>
          <a:latin typeface="Trebuchet MS" pitchFamily="34" charset="0"/>
        </a:defRPr>
      </a:lvl8pPr>
      <a:lvl9pPr marL="1828800" algn="l" rtl="0" eaLnBrk="1" fontAlgn="base" hangingPunct="1">
        <a:spcBef>
          <a:spcPct val="0"/>
        </a:spcBef>
        <a:spcAft>
          <a:spcPct val="0"/>
        </a:spcAft>
        <a:defRPr sz="2800" b="1">
          <a:solidFill>
            <a:srgbClr val="6A5650"/>
          </a:solidFill>
          <a:latin typeface="Trebuchet MS" pitchFamily="34" charset="0"/>
        </a:defRPr>
      </a:lvl9pPr>
    </p:titleStyle>
    <p:bodyStyle>
      <a:lvl1pPr marL="342900" indent="-342900" algn="l" rtl="0" eaLnBrk="0" fontAlgn="base" hangingPunct="0">
        <a:spcBef>
          <a:spcPct val="0"/>
        </a:spcBef>
        <a:spcAft>
          <a:spcPct val="0"/>
        </a:spcAft>
        <a:buClr>
          <a:srgbClr val="6A5650"/>
        </a:buClr>
        <a:buSzPct val="70000"/>
        <a:buFont typeface="Wingdings" charset="2"/>
        <a:defRPr sz="2400" b="1" kern="1200">
          <a:solidFill>
            <a:srgbClr val="21245A"/>
          </a:solidFill>
          <a:latin typeface="Calibri" pitchFamily="34" charset="0"/>
          <a:ea typeface="ＭＳ Ｐゴシック" charset="-128"/>
          <a:cs typeface="ＭＳ Ｐゴシック" charset="-128"/>
        </a:defRPr>
      </a:lvl1pPr>
      <a:lvl2pPr marL="454025" indent="-225425" algn="l" rtl="0" eaLnBrk="0" fontAlgn="base" hangingPunct="0">
        <a:spcBef>
          <a:spcPct val="0"/>
        </a:spcBef>
        <a:spcAft>
          <a:spcPct val="0"/>
        </a:spcAft>
        <a:buClr>
          <a:srgbClr val="21245A"/>
        </a:buClr>
        <a:buSzPct val="70000"/>
        <a:buFont typeface="Arial" charset="0"/>
        <a:buChar char="•"/>
        <a:defRPr sz="2400" kern="1200">
          <a:solidFill>
            <a:srgbClr val="21245A"/>
          </a:solidFill>
          <a:latin typeface="Calibri" pitchFamily="34" charset="0"/>
          <a:ea typeface="ＭＳ Ｐゴシック" charset="-128"/>
          <a:cs typeface="+mn-cs"/>
        </a:defRPr>
      </a:lvl2pPr>
      <a:lvl3pPr marL="682625" indent="-225425" algn="l" rtl="0" eaLnBrk="0" fontAlgn="base" hangingPunct="0">
        <a:spcBef>
          <a:spcPct val="0"/>
        </a:spcBef>
        <a:spcAft>
          <a:spcPct val="0"/>
        </a:spcAft>
        <a:buClr>
          <a:srgbClr val="21245A"/>
        </a:buClr>
        <a:buSzPct val="70000"/>
        <a:buFont typeface="Arial" charset="0"/>
        <a:buChar char="•"/>
        <a:defRPr sz="2200" kern="1200">
          <a:solidFill>
            <a:srgbClr val="21245A"/>
          </a:solidFill>
          <a:latin typeface="Calibri" pitchFamily="34" charset="0"/>
          <a:ea typeface="ＭＳ Ｐゴシック" charset="-128"/>
          <a:cs typeface="+mn-cs"/>
        </a:defRPr>
      </a:lvl3pPr>
      <a:lvl4pPr marL="911225" indent="-225425" algn="l" rtl="0" eaLnBrk="0" fontAlgn="base" hangingPunct="0">
        <a:spcBef>
          <a:spcPct val="0"/>
        </a:spcBef>
        <a:spcAft>
          <a:spcPct val="0"/>
        </a:spcAft>
        <a:buClr>
          <a:srgbClr val="21245A"/>
        </a:buClr>
        <a:buSzPct val="70000"/>
        <a:buFont typeface="Arial" charset="0"/>
        <a:buChar char="•"/>
        <a:defRPr sz="2000" kern="1200">
          <a:solidFill>
            <a:srgbClr val="21245A"/>
          </a:solidFill>
          <a:latin typeface="Calibri" pitchFamily="34" charset="0"/>
          <a:ea typeface="ＭＳ Ｐゴシック" charset="-128"/>
          <a:cs typeface="+mn-cs"/>
        </a:defRPr>
      </a:lvl4pPr>
      <a:lvl5pPr marL="1139825" indent="-225425" algn="l" rtl="0" eaLnBrk="0" fontAlgn="base" hangingPunct="0">
        <a:spcBef>
          <a:spcPct val="0"/>
        </a:spcBef>
        <a:spcAft>
          <a:spcPct val="0"/>
        </a:spcAft>
        <a:buClr>
          <a:srgbClr val="21245A"/>
        </a:buClr>
        <a:buSzPct val="60000"/>
        <a:buFont typeface="Arial" charset="0"/>
        <a:buChar char="•"/>
        <a:defRPr kern="1200">
          <a:solidFill>
            <a:srgbClr val="21245A"/>
          </a:solidFill>
          <a:latin typeface="Calibri" pitchFamily="34" charset="0"/>
          <a:ea typeface="ＭＳ Ｐゴシック" charset="-128"/>
          <a:cs typeface="+mn-cs"/>
        </a:defRPr>
      </a:lvl5pPr>
      <a:lvl6pPr marL="2514349" indent="-228577"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6pPr>
      <a:lvl7pPr marL="2971503" indent="-228577" algn="l" rtl="0" eaLnBrk="1" latinLnBrk="0" hangingPunct="1">
        <a:spcBef>
          <a:spcPct val="20000"/>
        </a:spcBef>
        <a:buClr>
          <a:schemeClr val="accent1"/>
        </a:buClr>
        <a:buSzPct val="60000"/>
        <a:buFont typeface="Wingdings 2"/>
        <a:buChar char=""/>
        <a:defRPr sz="1600" kern="1200">
          <a:solidFill>
            <a:schemeClr val="tx2"/>
          </a:solidFill>
          <a:latin typeface="+mn-lt"/>
          <a:ea typeface="+mn-ea"/>
          <a:cs typeface="+mn-cs"/>
        </a:defRPr>
      </a:lvl7pPr>
      <a:lvl8pPr marL="3428657" indent="-228577" algn="l" rtl="0" eaLnBrk="1" latinLnBrk="0" hangingPunct="1">
        <a:spcBef>
          <a:spcPct val="20000"/>
        </a:spcBef>
        <a:buClr>
          <a:schemeClr val="accent1"/>
        </a:buClr>
        <a:buSzPct val="60000"/>
        <a:buFont typeface="Wingdings 2"/>
        <a:buChar char=""/>
        <a:defRPr sz="1600" kern="1200" baseline="0">
          <a:solidFill>
            <a:schemeClr val="tx2"/>
          </a:solidFill>
          <a:latin typeface="+mn-lt"/>
          <a:ea typeface="+mn-ea"/>
          <a:cs typeface="+mn-cs"/>
        </a:defRPr>
      </a:lvl8pPr>
      <a:lvl9pPr marL="3885811" indent="-228577" algn="l" rtl="0" eaLnBrk="1" latinLnBrk="0" hangingPunct="1">
        <a:spcBef>
          <a:spcPct val="20000"/>
        </a:spcBef>
        <a:buClr>
          <a:schemeClr val="accent1"/>
        </a:buClr>
        <a:buSzPct val="60000"/>
        <a:buFont typeface="Wingdings 2"/>
        <a:buChar char=""/>
        <a:defRPr sz="1400" kern="1200" baseline="0">
          <a:solidFill>
            <a:schemeClr val="tx2"/>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154" algn="l" rtl="0" eaLnBrk="1" hangingPunct="1">
        <a:defRPr kern="1200">
          <a:solidFill>
            <a:schemeClr val="tx1"/>
          </a:solidFill>
          <a:latin typeface="+mn-lt"/>
          <a:ea typeface="+mn-ea"/>
          <a:cs typeface="+mn-cs"/>
        </a:defRPr>
      </a:lvl2pPr>
      <a:lvl3pPr marL="914309" algn="l" rtl="0" eaLnBrk="1" hangingPunct="1">
        <a:defRPr kern="1200">
          <a:solidFill>
            <a:schemeClr val="tx1"/>
          </a:solidFill>
          <a:latin typeface="+mn-lt"/>
          <a:ea typeface="+mn-ea"/>
          <a:cs typeface="+mn-cs"/>
        </a:defRPr>
      </a:lvl3pPr>
      <a:lvl4pPr marL="1371463" algn="l" rtl="0" eaLnBrk="1" hangingPunct="1">
        <a:defRPr kern="1200">
          <a:solidFill>
            <a:schemeClr val="tx1"/>
          </a:solidFill>
          <a:latin typeface="+mn-lt"/>
          <a:ea typeface="+mn-ea"/>
          <a:cs typeface="+mn-cs"/>
        </a:defRPr>
      </a:lvl4pPr>
      <a:lvl5pPr marL="1828617" algn="l" rtl="0" eaLnBrk="1" hangingPunct="1">
        <a:defRPr kern="1200">
          <a:solidFill>
            <a:schemeClr val="tx1"/>
          </a:solidFill>
          <a:latin typeface="+mn-lt"/>
          <a:ea typeface="+mn-ea"/>
          <a:cs typeface="+mn-cs"/>
        </a:defRPr>
      </a:lvl5pPr>
      <a:lvl6pPr marL="2285771" algn="l" rtl="0" eaLnBrk="1" hangingPunct="1">
        <a:defRPr kern="1200">
          <a:solidFill>
            <a:schemeClr val="tx1"/>
          </a:solidFill>
          <a:latin typeface="+mn-lt"/>
          <a:ea typeface="+mn-ea"/>
          <a:cs typeface="+mn-cs"/>
        </a:defRPr>
      </a:lvl6pPr>
      <a:lvl7pPr marL="2742926" algn="l" rtl="0" eaLnBrk="1" hangingPunct="1">
        <a:defRPr kern="1200">
          <a:solidFill>
            <a:schemeClr val="tx1"/>
          </a:solidFill>
          <a:latin typeface="+mn-lt"/>
          <a:ea typeface="+mn-ea"/>
          <a:cs typeface="+mn-cs"/>
        </a:defRPr>
      </a:lvl7pPr>
      <a:lvl8pPr marL="3200080" algn="l" rtl="0" eaLnBrk="1" hangingPunct="1">
        <a:defRPr kern="1200">
          <a:solidFill>
            <a:schemeClr val="tx1"/>
          </a:solidFill>
          <a:latin typeface="+mn-lt"/>
          <a:ea typeface="+mn-ea"/>
          <a:cs typeface="+mn-cs"/>
        </a:defRPr>
      </a:lvl8pPr>
      <a:lvl9pPr marL="3657234"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ud@rad.gov"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hud@rad.gov"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705372"/>
            <a:ext cx="7416824" cy="2667000"/>
          </a:xfrm>
        </p:spPr>
        <p:txBody>
          <a:bodyPr>
            <a:normAutofit/>
          </a:bodyPr>
          <a:lstStyle/>
          <a:p>
            <a:pPr algn="ctr"/>
            <a:r>
              <a:rPr lang="en-US" dirty="0"/>
              <a:t>Roadmap to the Revised </a:t>
            </a:r>
            <a:br>
              <a:rPr lang="en-US" dirty="0"/>
            </a:br>
            <a:r>
              <a:rPr lang="en-US" dirty="0"/>
              <a:t>Rental Assistance Demonstration (RAD) Notice: </a:t>
            </a:r>
            <a:br>
              <a:rPr lang="en-US" dirty="0"/>
            </a:br>
            <a:r>
              <a:rPr lang="en-US" sz="2200" dirty="0">
                <a:solidFill>
                  <a:schemeClr val="tx1"/>
                </a:solidFill>
              </a:rPr>
              <a:t>PIH Notice 2012-32/ Housing Notice 2017-03, REV-3</a:t>
            </a:r>
            <a:r>
              <a:rPr lang="en-US" dirty="0"/>
              <a:t/>
            </a:r>
            <a:br>
              <a:rPr lang="en-US" dirty="0"/>
            </a:br>
            <a:r>
              <a:rPr lang="en-US" sz="2400" dirty="0">
                <a:solidFill>
                  <a:schemeClr val="tx1"/>
                </a:solidFill>
              </a:rPr>
              <a:t>February 23, 2017</a:t>
            </a:r>
          </a:p>
        </p:txBody>
      </p:sp>
    </p:spTree>
    <p:extLst>
      <p:ext uri="{BB962C8B-B14F-4D97-AF65-F5344CB8AC3E}">
        <p14:creationId xmlns:p14="http://schemas.microsoft.com/office/powerpoint/2010/main" val="3416168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11580" y="1200150"/>
            <a:ext cx="7338060" cy="4229100"/>
          </a:xfrm>
        </p:spPr>
        <p:txBody>
          <a:bodyPr/>
          <a:lstStyle/>
          <a:p>
            <a:pPr marL="0" indent="0">
              <a:buNone/>
            </a:pPr>
            <a:r>
              <a:rPr lang="en-US" dirty="0"/>
              <a:t>Initial contract rents are no longer limited to the Mod Rehab contract rents. Instead, rents will be set at the lesser of: </a:t>
            </a:r>
          </a:p>
          <a:p>
            <a:pPr marL="399257" indent="0">
              <a:buNone/>
            </a:pPr>
            <a:r>
              <a:rPr lang="en-US" dirty="0"/>
              <a:t>a) comparable market rent as determined by an RCS or </a:t>
            </a:r>
          </a:p>
          <a:p>
            <a:pPr marL="399257" indent="0">
              <a:buNone/>
            </a:pPr>
            <a:r>
              <a:rPr lang="en-US" dirty="0"/>
              <a:t>b) 110% of the FMR less utility allowances</a:t>
            </a:r>
          </a:p>
        </p:txBody>
      </p:sp>
      <p:sp>
        <p:nvSpPr>
          <p:cNvPr id="3" name="Title 2"/>
          <p:cNvSpPr>
            <a:spLocks noGrp="1"/>
          </p:cNvSpPr>
          <p:nvPr>
            <p:ph type="title"/>
          </p:nvPr>
        </p:nvSpPr>
        <p:spPr/>
        <p:txBody>
          <a:bodyPr/>
          <a:lstStyle/>
          <a:p>
            <a:r>
              <a:rPr lang="en-US" sz="2800" dirty="0"/>
              <a:t>Mod Rehab and SRO Market-based Rent-Setting for PBRA Conversions</a:t>
            </a:r>
          </a:p>
        </p:txBody>
      </p:sp>
      <p:sp>
        <p:nvSpPr>
          <p:cNvPr id="4" name="Slide Number Placeholder 3"/>
          <p:cNvSpPr>
            <a:spLocks noGrp="1"/>
          </p:cNvSpPr>
          <p:nvPr>
            <p:ph type="sldNum" sz="quarter" idx="11"/>
          </p:nvPr>
        </p:nvSpPr>
        <p:spPr/>
        <p:txBody>
          <a:bodyPr/>
          <a:lstStyle/>
          <a:p>
            <a:fld id="{013CD2CD-A2E9-4357-9628-94978E155FE3}" type="slidenum">
              <a:rPr lang="en-US" smtClean="0"/>
              <a:pPr/>
              <a:t>10</a:t>
            </a:fld>
            <a:endParaRPr lang="en-US"/>
          </a:p>
        </p:txBody>
      </p:sp>
    </p:spTree>
    <p:extLst>
      <p:ext uri="{BB962C8B-B14F-4D97-AF65-F5344CB8AC3E}">
        <p14:creationId xmlns:p14="http://schemas.microsoft.com/office/powerpoint/2010/main" val="309245438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32897" y="1431742"/>
            <a:ext cx="7338060" cy="2499844"/>
          </a:xfrm>
        </p:spPr>
        <p:txBody>
          <a:bodyPr/>
          <a:lstStyle/>
          <a:p>
            <a:pPr marL="0" indent="0">
              <a:buNone/>
            </a:pPr>
            <a:r>
              <a:rPr lang="en-US" dirty="0"/>
              <a:t>Authorizes the use of the zero bedroom (efficiency) FMR for SRO units for initial and re-determined rents, rather than 75 percent of the efficiency FMR, which is the existing SRO standard (see sections 2.5.G, and 2.6.C and D)</a:t>
            </a:r>
          </a:p>
          <a:p>
            <a:pPr marL="0" indent="0">
              <a:buNone/>
            </a:pPr>
            <a:endParaRPr lang="en-US" dirty="0"/>
          </a:p>
        </p:txBody>
      </p:sp>
      <p:sp>
        <p:nvSpPr>
          <p:cNvPr id="3" name="Title 2"/>
          <p:cNvSpPr>
            <a:spLocks noGrp="1"/>
          </p:cNvSpPr>
          <p:nvPr>
            <p:ph type="title"/>
          </p:nvPr>
        </p:nvSpPr>
        <p:spPr/>
        <p:txBody>
          <a:bodyPr/>
          <a:lstStyle/>
          <a:p>
            <a:r>
              <a:rPr lang="en-US" dirty="0"/>
              <a:t>Applicable FMR for Mod Rehab SROs</a:t>
            </a:r>
          </a:p>
        </p:txBody>
      </p:sp>
      <p:sp>
        <p:nvSpPr>
          <p:cNvPr id="4" name="Slide Number Placeholder 3"/>
          <p:cNvSpPr>
            <a:spLocks noGrp="1"/>
          </p:cNvSpPr>
          <p:nvPr>
            <p:ph type="sldNum" sz="quarter" idx="11"/>
          </p:nvPr>
        </p:nvSpPr>
        <p:spPr/>
        <p:txBody>
          <a:bodyPr/>
          <a:lstStyle/>
          <a:p>
            <a:fld id="{013CD2CD-A2E9-4357-9628-94978E155FE3}" type="slidenum">
              <a:rPr lang="en-US" smtClean="0"/>
              <a:pPr/>
              <a:t>11</a:t>
            </a:fld>
            <a:endParaRPr lang="en-US"/>
          </a:p>
        </p:txBody>
      </p:sp>
    </p:spTree>
    <p:extLst>
      <p:ext uri="{BB962C8B-B14F-4D97-AF65-F5344CB8AC3E}">
        <p14:creationId xmlns:p14="http://schemas.microsoft.com/office/powerpoint/2010/main" val="89835820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70422330"/>
              </p:ext>
            </p:extLst>
          </p:nvPr>
        </p:nvGraphicFramePr>
        <p:xfrm>
          <a:off x="838200" y="1016000"/>
          <a:ext cx="7883625" cy="4546600"/>
        </p:xfrm>
        <a:graphic>
          <a:graphicData uri="http://schemas.openxmlformats.org/drawingml/2006/table">
            <a:tbl>
              <a:tblPr firstRow="1" firstCol="1" bandRow="1">
                <a:tableStyleId>{5C22544A-7EE6-4342-B048-85BDC9FD1C3A}</a:tableStyleId>
              </a:tblPr>
              <a:tblGrid>
                <a:gridCol w="1069504">
                  <a:extLst>
                    <a:ext uri="{9D8B030D-6E8A-4147-A177-3AD203B41FA5}">
                      <a16:colId xmlns:a16="http://schemas.microsoft.com/office/drawing/2014/main" xmlns="" val="1994115147"/>
                    </a:ext>
                  </a:extLst>
                </a:gridCol>
                <a:gridCol w="3312368">
                  <a:extLst>
                    <a:ext uri="{9D8B030D-6E8A-4147-A177-3AD203B41FA5}">
                      <a16:colId xmlns:a16="http://schemas.microsoft.com/office/drawing/2014/main" xmlns="" val="1461960885"/>
                    </a:ext>
                  </a:extLst>
                </a:gridCol>
                <a:gridCol w="3501753">
                  <a:extLst>
                    <a:ext uri="{9D8B030D-6E8A-4147-A177-3AD203B41FA5}">
                      <a16:colId xmlns:a16="http://schemas.microsoft.com/office/drawing/2014/main" xmlns="" val="3267107844"/>
                    </a:ext>
                  </a:extLst>
                </a:gridCol>
              </a:tblGrid>
              <a:tr h="370840">
                <a:tc>
                  <a:txBody>
                    <a:bodyPr/>
                    <a:lstStyle/>
                    <a:p>
                      <a:endParaRPr lang="en-US" dirty="0"/>
                    </a:p>
                  </a:txBody>
                  <a:tcPr/>
                </a:tc>
                <a:tc>
                  <a:txBody>
                    <a:bodyPr/>
                    <a:lstStyle/>
                    <a:p>
                      <a:r>
                        <a:rPr lang="en-US" dirty="0"/>
                        <a:t>From Mod Rehab / SRO</a:t>
                      </a:r>
                    </a:p>
                  </a:txBody>
                  <a:tcPr/>
                </a:tc>
                <a:tc>
                  <a:txBody>
                    <a:bodyPr/>
                    <a:lstStyle/>
                    <a:p>
                      <a:r>
                        <a:rPr lang="en-US" dirty="0"/>
                        <a:t>From Rent </a:t>
                      </a:r>
                      <a:r>
                        <a:rPr lang="en-US" dirty="0" err="1"/>
                        <a:t>Supp</a:t>
                      </a:r>
                      <a:r>
                        <a:rPr lang="en-US" dirty="0"/>
                        <a:t> / RAP</a:t>
                      </a:r>
                    </a:p>
                  </a:txBody>
                  <a:tcPr/>
                </a:tc>
                <a:extLst>
                  <a:ext uri="{0D108BD9-81ED-4DB2-BD59-A6C34878D82A}">
                    <a16:rowId xmlns:a16="http://schemas.microsoft.com/office/drawing/2014/main" xmlns="" val="3757304075"/>
                  </a:ext>
                </a:extLst>
              </a:tr>
              <a:tr h="370840">
                <a:tc>
                  <a:txBody>
                    <a:bodyPr/>
                    <a:lstStyle/>
                    <a:p>
                      <a:r>
                        <a:rPr lang="en-US" dirty="0"/>
                        <a:t>PBRA</a:t>
                      </a:r>
                    </a:p>
                  </a:txBody>
                  <a:tcPr/>
                </a:tc>
                <a:tc>
                  <a:txBody>
                    <a:bodyPr/>
                    <a:lstStyle/>
                    <a:p>
                      <a:pPr marL="285750" indent="-285750">
                        <a:buFont typeface="Arial" panose="020B0604020202020204" pitchFamily="34" charset="0"/>
                        <a:buChar char="•"/>
                      </a:pPr>
                      <a:r>
                        <a:rPr lang="en-US" sz="1600" dirty="0">
                          <a:solidFill>
                            <a:srgbClr val="FF0000"/>
                          </a:solidFill>
                        </a:rPr>
                        <a:t>Contract Rents set</a:t>
                      </a:r>
                      <a:r>
                        <a:rPr lang="en-US" sz="1600" baseline="0" dirty="0">
                          <a:solidFill>
                            <a:srgbClr val="FF0000"/>
                          </a:solidFill>
                        </a:rPr>
                        <a:t> at comparable market rents (determined by a Rent Comparability Study) up to 110% of FMR</a:t>
                      </a:r>
                    </a:p>
                    <a:p>
                      <a:pPr marL="285750" indent="-285750">
                        <a:buFont typeface="Arial" panose="020B0604020202020204" pitchFamily="34" charset="0"/>
                        <a:buChar char="•"/>
                      </a:pPr>
                      <a:r>
                        <a:rPr lang="en-US" sz="1600" baseline="0" dirty="0">
                          <a:solidFill>
                            <a:srgbClr val="FF0000"/>
                          </a:solidFill>
                        </a:rPr>
                        <a:t>Owners may request to use Small Area FMR</a:t>
                      </a:r>
                    </a:p>
                    <a:p>
                      <a:pPr marL="285750" indent="-285750">
                        <a:buFont typeface="Arial" panose="020B0604020202020204" pitchFamily="34" charset="0"/>
                        <a:buChar char="•"/>
                      </a:pPr>
                      <a:r>
                        <a:rPr lang="en-US" sz="1600" baseline="0" dirty="0">
                          <a:solidFill>
                            <a:srgbClr val="FF0000"/>
                          </a:solidFill>
                        </a:rPr>
                        <a:t>SRO Units use Efficiency FMR </a:t>
                      </a:r>
                    </a:p>
                    <a:p>
                      <a:pPr marL="285750" indent="-285750">
                        <a:buFont typeface="Arial" panose="020B0604020202020204" pitchFamily="34" charset="0"/>
                        <a:buChar char="•"/>
                      </a:pPr>
                      <a:r>
                        <a:rPr lang="en-US" sz="1600" baseline="0" dirty="0">
                          <a:solidFill>
                            <a:srgbClr val="FF0000"/>
                          </a:solidFill>
                        </a:rPr>
                        <a:t>With HUD approval, and if supported by comparable market rents, contract rents may be set up to 120% of FMR</a:t>
                      </a:r>
                      <a:endParaRPr lang="en-US" sz="1600" dirty="0">
                        <a:solidFill>
                          <a:srgbClr val="FF0000"/>
                        </a:solidFill>
                      </a:endParaRPr>
                    </a:p>
                  </a:txBody>
                  <a:tcPr/>
                </a:tc>
                <a:tc>
                  <a:txBody>
                    <a:bodyPr/>
                    <a:lstStyle/>
                    <a:p>
                      <a:pPr marL="285750" indent="-285750">
                        <a:buFont typeface="Arial" panose="020B0604020202020204" pitchFamily="34" charset="0"/>
                        <a:buChar char="•"/>
                      </a:pPr>
                      <a:r>
                        <a:rPr lang="en-US" sz="1600" dirty="0"/>
                        <a:t>Contract Rents set</a:t>
                      </a:r>
                      <a:r>
                        <a:rPr lang="en-US" sz="1600" baseline="0" dirty="0"/>
                        <a:t> at comparable market rents (determined by a Rent Comparability Study) up to 110% of FMR</a:t>
                      </a:r>
                    </a:p>
                    <a:p>
                      <a:pPr marL="285750" indent="-285750">
                        <a:buFont typeface="Arial" panose="020B0604020202020204" pitchFamily="34" charset="0"/>
                        <a:buChar char="•"/>
                      </a:pPr>
                      <a:r>
                        <a:rPr lang="en-US" sz="1600" baseline="0" dirty="0">
                          <a:solidFill>
                            <a:srgbClr val="FF0000"/>
                          </a:solidFill>
                        </a:rPr>
                        <a:t>Owners may request to use Small Area FMR</a:t>
                      </a:r>
                    </a:p>
                    <a:p>
                      <a:pPr marL="285750" indent="-285750">
                        <a:buFont typeface="Arial" panose="020B0604020202020204" pitchFamily="34" charset="0"/>
                        <a:buChar char="•"/>
                      </a:pPr>
                      <a:r>
                        <a:rPr lang="en-US" sz="1600" baseline="0" dirty="0">
                          <a:solidFill>
                            <a:srgbClr val="FF0000"/>
                          </a:solidFill>
                        </a:rPr>
                        <a:t>With HUD approval, and if supported by comparable market rents, contract rents may be set up to 120% of FMR</a:t>
                      </a:r>
                      <a:endParaRPr lang="en-US" sz="1600" dirty="0">
                        <a:solidFill>
                          <a:srgbClr val="FF0000"/>
                        </a:solidFill>
                      </a:endParaRPr>
                    </a:p>
                    <a:p>
                      <a:endParaRPr lang="en-US" sz="1800" dirty="0"/>
                    </a:p>
                  </a:txBody>
                  <a:tcPr/>
                </a:tc>
                <a:extLst>
                  <a:ext uri="{0D108BD9-81ED-4DB2-BD59-A6C34878D82A}">
                    <a16:rowId xmlns:a16="http://schemas.microsoft.com/office/drawing/2014/main" xmlns="" val="964798711"/>
                  </a:ext>
                </a:extLst>
              </a:tr>
              <a:tr h="370840">
                <a:tc>
                  <a:txBody>
                    <a:bodyPr/>
                    <a:lstStyle/>
                    <a:p>
                      <a:r>
                        <a:rPr lang="en-US" dirty="0"/>
                        <a:t>PBV</a:t>
                      </a:r>
                    </a:p>
                  </a:txBody>
                  <a:tcPr/>
                </a:tc>
                <a:tc>
                  <a:txBody>
                    <a:bodyPr/>
                    <a:lstStyle/>
                    <a:p>
                      <a:pPr marL="285750" indent="-285750">
                        <a:buFont typeface="Arial" panose="020B0604020202020204" pitchFamily="34" charset="0"/>
                        <a:buChar char="•"/>
                      </a:pPr>
                      <a:r>
                        <a:rPr lang="en-US" sz="1600" dirty="0"/>
                        <a:t>Contract</a:t>
                      </a:r>
                      <a:r>
                        <a:rPr lang="en-US" sz="1600" baseline="0" dirty="0"/>
                        <a:t> Rents set at market rent levels (determined by PHA’s Rent Reasonableness analysis) up to 110% of FMR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a:solidFill>
                            <a:srgbClr val="FF0000"/>
                          </a:solidFill>
                        </a:rPr>
                        <a:t>SRO Units use Efficiency FMR</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Contract</a:t>
                      </a:r>
                      <a:r>
                        <a:rPr lang="en-US" sz="1600" baseline="0" dirty="0"/>
                        <a:t> Rents set at market rent levels (determined by PHA’s Rent Reasonableness analysis) up to 110% of FMR</a:t>
                      </a:r>
                      <a:endParaRPr lang="en-US" sz="1600" dirty="0"/>
                    </a:p>
                    <a:p>
                      <a:endParaRPr lang="en-US" sz="2000" dirty="0"/>
                    </a:p>
                  </a:txBody>
                  <a:tcPr/>
                </a:tc>
                <a:extLst>
                  <a:ext uri="{0D108BD9-81ED-4DB2-BD59-A6C34878D82A}">
                    <a16:rowId xmlns:a16="http://schemas.microsoft.com/office/drawing/2014/main" xmlns="" val="4276205121"/>
                  </a:ext>
                </a:extLst>
              </a:tr>
            </a:tbl>
          </a:graphicData>
        </a:graphic>
      </p:graphicFrame>
      <p:sp>
        <p:nvSpPr>
          <p:cNvPr id="3" name="Title 2"/>
          <p:cNvSpPr>
            <a:spLocks noGrp="1"/>
          </p:cNvSpPr>
          <p:nvPr>
            <p:ph type="title"/>
          </p:nvPr>
        </p:nvSpPr>
        <p:spPr/>
        <p:txBody>
          <a:bodyPr/>
          <a:lstStyle/>
          <a:p>
            <a:r>
              <a:rPr lang="en-US" dirty="0"/>
              <a:t>Summary of Contract Rent Provisions</a:t>
            </a:r>
            <a:br>
              <a:rPr lang="en-US" dirty="0"/>
            </a:br>
            <a:r>
              <a:rPr lang="en-US" sz="2400" dirty="0">
                <a:solidFill>
                  <a:srgbClr val="FF0000"/>
                </a:solidFill>
              </a:rPr>
              <a:t>*New Provisions in Red*</a:t>
            </a:r>
            <a:endParaRPr lang="en-US" dirty="0">
              <a:solidFill>
                <a:srgbClr val="FF0000"/>
              </a:solidFill>
            </a:endParaRPr>
          </a:p>
        </p:txBody>
      </p:sp>
      <p:sp>
        <p:nvSpPr>
          <p:cNvPr id="4" name="Slide Number Placeholder 3"/>
          <p:cNvSpPr>
            <a:spLocks noGrp="1"/>
          </p:cNvSpPr>
          <p:nvPr>
            <p:ph type="sldNum" sz="quarter" idx="11"/>
          </p:nvPr>
        </p:nvSpPr>
        <p:spPr/>
        <p:txBody>
          <a:bodyPr/>
          <a:lstStyle/>
          <a:p>
            <a:fld id="{013CD2CD-A2E9-4357-9628-94978E155FE3}" type="slidenum">
              <a:rPr lang="en-US" smtClean="0"/>
              <a:pPr/>
              <a:t>12</a:t>
            </a:fld>
            <a:endParaRPr lang="en-US"/>
          </a:p>
        </p:txBody>
      </p:sp>
    </p:spTree>
    <p:extLst>
      <p:ext uri="{BB962C8B-B14F-4D97-AF65-F5344CB8AC3E}">
        <p14:creationId xmlns:p14="http://schemas.microsoft.com/office/powerpoint/2010/main" val="395885191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Non-FHA transactions where the total assisted units will constitute less than 20% of the total units at the project may be exempt from the CNA requirement. Such properties may also be exempt from the  Excel tool used to establish a 20 year reserve schedule</a:t>
            </a:r>
          </a:p>
          <a:p>
            <a:pPr lvl="1">
              <a:spcBef>
                <a:spcPts val="1200"/>
              </a:spcBef>
            </a:pPr>
            <a:r>
              <a:rPr lang="en-US" sz="2000" dirty="0"/>
              <a:t>Additional clarifications in this section include:</a:t>
            </a:r>
          </a:p>
          <a:p>
            <a:pPr lvl="2">
              <a:spcBef>
                <a:spcPts val="600"/>
              </a:spcBef>
            </a:pPr>
            <a:r>
              <a:rPr lang="en-US" sz="1800" dirty="0"/>
              <a:t>RAD does not require utility consumption baseline for buildings being demolished or new construction</a:t>
            </a:r>
          </a:p>
          <a:p>
            <a:pPr lvl="2">
              <a:spcBef>
                <a:spcPts val="600"/>
              </a:spcBef>
            </a:pPr>
            <a:r>
              <a:rPr lang="en-US" sz="1800" dirty="0"/>
              <a:t>Pending future guidance, additional categories of properties may be exempt from establishing a utility consumption baseline (e.g.  Projects where less than 21 units are assisted)</a:t>
            </a:r>
            <a:endParaRPr lang="en-US" dirty="0"/>
          </a:p>
          <a:p>
            <a:endParaRPr lang="en-US" dirty="0"/>
          </a:p>
        </p:txBody>
      </p:sp>
      <p:sp>
        <p:nvSpPr>
          <p:cNvPr id="3" name="Title 2"/>
          <p:cNvSpPr>
            <a:spLocks noGrp="1"/>
          </p:cNvSpPr>
          <p:nvPr>
            <p:ph type="title"/>
          </p:nvPr>
        </p:nvSpPr>
        <p:spPr/>
        <p:txBody>
          <a:bodyPr/>
          <a:lstStyle/>
          <a:p>
            <a:r>
              <a:rPr lang="en-US" dirty="0"/>
              <a:t>Capital Needs Assessment for Mod Rehab</a:t>
            </a:r>
          </a:p>
        </p:txBody>
      </p:sp>
      <p:sp>
        <p:nvSpPr>
          <p:cNvPr id="4" name="Slide Number Placeholder 3"/>
          <p:cNvSpPr>
            <a:spLocks noGrp="1"/>
          </p:cNvSpPr>
          <p:nvPr>
            <p:ph type="sldNum" sz="quarter" idx="11"/>
          </p:nvPr>
        </p:nvSpPr>
        <p:spPr/>
        <p:txBody>
          <a:bodyPr/>
          <a:lstStyle/>
          <a:p>
            <a:fld id="{013CD2CD-A2E9-4357-9628-94978E155FE3}" type="slidenum">
              <a:rPr lang="en-US" smtClean="0"/>
              <a:pPr/>
              <a:t>13</a:t>
            </a:fld>
            <a:endParaRPr lang="en-US"/>
          </a:p>
        </p:txBody>
      </p:sp>
    </p:spTree>
    <p:extLst>
      <p:ext uri="{BB962C8B-B14F-4D97-AF65-F5344CB8AC3E}">
        <p14:creationId xmlns:p14="http://schemas.microsoft.com/office/powerpoint/2010/main" val="125654391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841276"/>
            <a:ext cx="7750224" cy="2499844"/>
          </a:xfrm>
        </p:spPr>
        <p:txBody>
          <a:bodyPr/>
          <a:lstStyle/>
          <a:p>
            <a:pPr marL="0" indent="0">
              <a:buNone/>
            </a:pPr>
            <a:r>
              <a:rPr lang="en-US" sz="2000" dirty="0"/>
              <a:t>Unit Configuration: </a:t>
            </a:r>
            <a:r>
              <a:rPr lang="en-US" sz="2000" b="0" dirty="0">
                <a:solidFill>
                  <a:schemeClr val="tx1"/>
                </a:solidFill>
              </a:rPr>
              <a:t>Where the change in unit configuration for a Mod Rehab project will result in a reduction of assisted units, PHAs may request Tenant Protection Vouchers (TPVs) for any eligible residents that elect not to return to the property upon completion of the change in unit configuration.</a:t>
            </a:r>
          </a:p>
          <a:p>
            <a:endParaRPr lang="en-US" sz="2000" dirty="0"/>
          </a:p>
          <a:p>
            <a:pPr marL="0" indent="0">
              <a:buNone/>
            </a:pPr>
            <a:r>
              <a:rPr lang="en-US" sz="2000" dirty="0"/>
              <a:t>PBV HAP Length: </a:t>
            </a:r>
            <a:r>
              <a:rPr lang="en-US" sz="2000" b="0" dirty="0">
                <a:solidFill>
                  <a:schemeClr val="tx1"/>
                </a:solidFill>
              </a:rPr>
              <a:t>Elongated the length of the HAP contract that a Mod Rehab project owner may enter into. Previously the HAP must be 15 years exactly, now it must merely be a minimum of 15 years. When HOTMA becomes effective, PHAs and Owner can choose up to 20 years. </a:t>
            </a:r>
          </a:p>
          <a:p>
            <a:endParaRPr lang="en-US" sz="2000" dirty="0"/>
          </a:p>
          <a:p>
            <a:pPr marL="0" indent="0">
              <a:buNone/>
            </a:pPr>
            <a:r>
              <a:rPr lang="en-US" sz="2000" dirty="0"/>
              <a:t>Transfers of Assistance: </a:t>
            </a:r>
            <a:r>
              <a:rPr lang="en-US" sz="2000" b="0" dirty="0">
                <a:solidFill>
                  <a:schemeClr val="tx1"/>
                </a:solidFill>
              </a:rPr>
              <a:t>For Mod Rehab For transfers of assistance to a new site, the Mod Rehab contract will remain in effect at the original site and will not be terminated until the units at the new site are ready for occupancy and the new HAP Contract is executed.</a:t>
            </a:r>
          </a:p>
        </p:txBody>
      </p:sp>
      <p:sp>
        <p:nvSpPr>
          <p:cNvPr id="3" name="Title 2"/>
          <p:cNvSpPr>
            <a:spLocks noGrp="1"/>
          </p:cNvSpPr>
          <p:nvPr>
            <p:ph type="title"/>
          </p:nvPr>
        </p:nvSpPr>
        <p:spPr/>
        <p:txBody>
          <a:bodyPr/>
          <a:lstStyle/>
          <a:p>
            <a:r>
              <a:rPr lang="en-US" dirty="0"/>
              <a:t>Other Changes</a:t>
            </a:r>
          </a:p>
        </p:txBody>
      </p:sp>
      <p:sp>
        <p:nvSpPr>
          <p:cNvPr id="4" name="Slide Number Placeholder 3"/>
          <p:cNvSpPr>
            <a:spLocks noGrp="1"/>
          </p:cNvSpPr>
          <p:nvPr>
            <p:ph type="sldNum" sz="quarter" idx="11"/>
          </p:nvPr>
        </p:nvSpPr>
        <p:spPr/>
        <p:txBody>
          <a:bodyPr/>
          <a:lstStyle/>
          <a:p>
            <a:fld id="{013CD2CD-A2E9-4357-9628-94978E155FE3}" type="slidenum">
              <a:rPr lang="en-US" smtClean="0"/>
              <a:pPr/>
              <a:t>14</a:t>
            </a:fld>
            <a:endParaRPr lang="en-US"/>
          </a:p>
        </p:txBody>
      </p:sp>
    </p:spTree>
    <p:extLst>
      <p:ext uri="{BB962C8B-B14F-4D97-AF65-F5344CB8AC3E}">
        <p14:creationId xmlns:p14="http://schemas.microsoft.com/office/powerpoint/2010/main" val="253274652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7288" y="180752"/>
            <a:ext cx="8077200" cy="444500"/>
          </a:xfrm>
        </p:spPr>
        <p:txBody>
          <a:bodyPr/>
          <a:lstStyle/>
          <a:p>
            <a:r>
              <a:rPr lang="en-US" dirty="0"/>
              <a:t>Welcome</a:t>
            </a:r>
          </a:p>
        </p:txBody>
      </p:sp>
      <p:sp>
        <p:nvSpPr>
          <p:cNvPr id="5" name="Slide Number Placeholder 4"/>
          <p:cNvSpPr>
            <a:spLocks noGrp="1"/>
          </p:cNvSpPr>
          <p:nvPr>
            <p:ph type="sldNum" sz="quarter" idx="11"/>
          </p:nvPr>
        </p:nvSpPr>
        <p:spPr/>
        <p:txBody>
          <a:bodyPr/>
          <a:lstStyle/>
          <a:p>
            <a:fld id="{013CD2CD-A2E9-4357-9628-94978E155FE3}" type="slidenum">
              <a:rPr lang="en-US" smtClean="0"/>
              <a:pPr/>
              <a:t>15</a:t>
            </a:fld>
            <a:endParaRPr lang="en-US" dirty="0"/>
          </a:p>
        </p:txBody>
      </p:sp>
      <p:pic>
        <p:nvPicPr>
          <p:cNvPr id="1027" name="Picture 3"/>
          <p:cNvPicPr>
            <a:picLocks noChangeAspect="1" noChangeArrowheads="1"/>
          </p:cNvPicPr>
          <p:nvPr/>
        </p:nvPicPr>
        <p:blipFill>
          <a:blip r:embed="rId2" cstate="print"/>
          <a:srcRect l="54671" t="15504" r="31379" b="35313"/>
          <a:stretch>
            <a:fillRect/>
          </a:stretch>
        </p:blipFill>
        <p:spPr bwMode="auto">
          <a:xfrm>
            <a:off x="6084168" y="900100"/>
            <a:ext cx="2880320" cy="4597693"/>
          </a:xfrm>
          <a:prstGeom prst="rect">
            <a:avLst/>
          </a:prstGeom>
          <a:noFill/>
          <a:ln w="9525">
            <a:noFill/>
            <a:miter lim="800000"/>
            <a:headEnd/>
            <a:tailEnd/>
          </a:ln>
        </p:spPr>
      </p:pic>
      <p:sp>
        <p:nvSpPr>
          <p:cNvPr id="12" name="Content Placeholder 11"/>
          <p:cNvSpPr>
            <a:spLocks noGrp="1"/>
          </p:cNvSpPr>
          <p:nvPr>
            <p:ph idx="1"/>
          </p:nvPr>
        </p:nvSpPr>
        <p:spPr>
          <a:xfrm>
            <a:off x="766192" y="1016000"/>
            <a:ext cx="5101952" cy="4541800"/>
          </a:xfrm>
        </p:spPr>
        <p:txBody>
          <a:bodyPr/>
          <a:lstStyle/>
          <a:p>
            <a:pPr>
              <a:buNone/>
            </a:pPr>
            <a:r>
              <a:rPr lang="en-US" dirty="0"/>
              <a:t>Ask questions! Here’s how:</a:t>
            </a:r>
          </a:p>
          <a:p>
            <a:endParaRPr lang="en-US" sz="1200" dirty="0"/>
          </a:p>
          <a:p>
            <a:pPr marL="231775" lvl="1">
              <a:buClrTx/>
              <a:buSzPct val="100000"/>
            </a:pPr>
            <a:r>
              <a:rPr lang="en-US" sz="2200" dirty="0"/>
              <a:t>“Raise your hand” by clicking on the hand icon and the presenter will u</a:t>
            </a:r>
            <a:r>
              <a:rPr lang="en-US" sz="2200" b="0" dirty="0">
                <a:solidFill>
                  <a:schemeClr val="tx1"/>
                </a:solidFill>
              </a:rPr>
              <a:t>n-mute your line so you can ask</a:t>
            </a:r>
            <a:r>
              <a:rPr lang="en-US" sz="2200" dirty="0"/>
              <a:t> </a:t>
            </a:r>
            <a:r>
              <a:rPr lang="en-US" sz="2200" b="0" dirty="0">
                <a:solidFill>
                  <a:schemeClr val="tx1"/>
                </a:solidFill>
              </a:rPr>
              <a:t>your question live</a:t>
            </a:r>
          </a:p>
          <a:p>
            <a:pPr lvl="1">
              <a:buNone/>
            </a:pPr>
            <a:r>
              <a:rPr lang="en-US" sz="1400" dirty="0"/>
              <a:t>	Note: To do this, you MUST call the dial-in number shown </a:t>
            </a:r>
          </a:p>
          <a:p>
            <a:pPr lvl="1">
              <a:buNone/>
            </a:pPr>
            <a:r>
              <a:rPr lang="en-US" sz="1400" dirty="0"/>
              <a:t>	on your attendee control panel and input the audio PIN shown,  which is unique to each attendee</a:t>
            </a:r>
          </a:p>
          <a:p>
            <a:pPr lvl="1">
              <a:buNone/>
            </a:pPr>
            <a:endParaRPr lang="en-US" sz="1400" dirty="0"/>
          </a:p>
          <a:p>
            <a:pPr marL="231775" lvl="1">
              <a:buClrTx/>
              <a:buSzPct val="100000"/>
            </a:pPr>
            <a:r>
              <a:rPr lang="en-US" sz="2200" b="0" dirty="0">
                <a:solidFill>
                  <a:schemeClr val="tx1"/>
                </a:solidFill>
              </a:rPr>
              <a:t>Send in questions via </a:t>
            </a:r>
            <a:r>
              <a:rPr lang="en-US" sz="2200" dirty="0"/>
              <a:t>the “Question” feature or email them to </a:t>
            </a:r>
            <a:r>
              <a:rPr lang="en-US" sz="2200" dirty="0">
                <a:hlinkClick r:id="rId3"/>
              </a:rPr>
              <a:t>rad@hud.gov</a:t>
            </a:r>
            <a:r>
              <a:rPr lang="en-US" sz="2200" dirty="0"/>
              <a:t>; answers to those questions will be provided after the webcast and posted to the FAQs</a:t>
            </a:r>
            <a:endParaRPr lang="en-US" sz="2200" b="0" dirty="0">
              <a:solidFill>
                <a:schemeClr val="tx1"/>
              </a:solidFill>
            </a:endParaRPr>
          </a:p>
          <a:p>
            <a:pPr lvl="1">
              <a:buNone/>
            </a:pPr>
            <a:r>
              <a:rPr lang="en-US" sz="1200" dirty="0"/>
              <a:t>		</a:t>
            </a:r>
          </a:p>
          <a:p>
            <a:pPr lvl="1">
              <a:buNone/>
            </a:pPr>
            <a:r>
              <a:rPr lang="en-US" sz="1200" dirty="0"/>
              <a:t>		</a:t>
            </a:r>
          </a:p>
          <a:p>
            <a:pPr lvl="1">
              <a:buNone/>
            </a:pPr>
            <a:endParaRPr lang="en-US" sz="1200" b="0" dirty="0">
              <a:solidFill>
                <a:schemeClr val="tx1"/>
              </a:solidFill>
            </a:endParaRPr>
          </a:p>
          <a:p>
            <a:pPr lvl="1">
              <a:buNone/>
            </a:pPr>
            <a:endParaRPr lang="en-US" sz="1200" b="0" dirty="0">
              <a:solidFill>
                <a:schemeClr val="tx1"/>
              </a:solidFill>
            </a:endParaRPr>
          </a:p>
          <a:p>
            <a:pPr lvl="1">
              <a:buNone/>
            </a:pPr>
            <a:endParaRPr lang="en-US" sz="1200" dirty="0"/>
          </a:p>
          <a:p>
            <a:pPr lvl="1">
              <a:buNone/>
            </a:pPr>
            <a:endParaRPr lang="en-US" sz="1200" dirty="0"/>
          </a:p>
          <a:p>
            <a:pPr lvl="1">
              <a:buNone/>
            </a:pPr>
            <a:endParaRPr lang="en-US" sz="1200" dirty="0"/>
          </a:p>
          <a:p>
            <a:pPr lvl="1">
              <a:buNone/>
            </a:pPr>
            <a:endParaRPr lang="en-US" sz="1200" dirty="0"/>
          </a:p>
          <a:p>
            <a:pPr>
              <a:buNone/>
            </a:pPr>
            <a:endParaRPr lang="en-US" sz="1200" b="0" dirty="0">
              <a:solidFill>
                <a:schemeClr val="tx1"/>
              </a:solidFill>
              <a:cs typeface="+mn-cs"/>
            </a:endParaRPr>
          </a:p>
          <a:p>
            <a:pPr>
              <a:buNone/>
            </a:pPr>
            <a:endParaRPr lang="en-US" dirty="0"/>
          </a:p>
        </p:txBody>
      </p:sp>
      <p:cxnSp>
        <p:nvCxnSpPr>
          <p:cNvPr id="18" name="Straight Arrow Connector 17"/>
          <p:cNvCxnSpPr/>
          <p:nvPr/>
        </p:nvCxnSpPr>
        <p:spPr>
          <a:xfrm>
            <a:off x="5580112" y="1957400"/>
            <a:ext cx="504056" cy="132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749327" y="4539011"/>
            <a:ext cx="622873"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677319" y="3145532"/>
            <a:ext cx="720080" cy="132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516216" y="2929508"/>
            <a:ext cx="2016224" cy="4200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589010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7288" y="180752"/>
            <a:ext cx="8077200" cy="444500"/>
          </a:xfrm>
        </p:spPr>
        <p:txBody>
          <a:bodyPr/>
          <a:lstStyle/>
          <a:p>
            <a:r>
              <a:rPr lang="en-US" dirty="0"/>
              <a:t>Welcome</a:t>
            </a:r>
          </a:p>
        </p:txBody>
      </p:sp>
      <p:sp>
        <p:nvSpPr>
          <p:cNvPr id="5" name="Slide Number Placeholder 4"/>
          <p:cNvSpPr>
            <a:spLocks noGrp="1"/>
          </p:cNvSpPr>
          <p:nvPr>
            <p:ph type="sldNum" sz="quarter" idx="11"/>
          </p:nvPr>
        </p:nvSpPr>
        <p:spPr/>
        <p:txBody>
          <a:bodyPr/>
          <a:lstStyle/>
          <a:p>
            <a:fld id="{013CD2CD-A2E9-4357-9628-94978E155FE3}" type="slidenum">
              <a:rPr lang="en-US" smtClean="0"/>
              <a:pPr/>
              <a:t>2</a:t>
            </a:fld>
            <a:endParaRPr lang="en-US" dirty="0"/>
          </a:p>
        </p:txBody>
      </p:sp>
      <p:pic>
        <p:nvPicPr>
          <p:cNvPr id="1027" name="Picture 3"/>
          <p:cNvPicPr>
            <a:picLocks noChangeAspect="1" noChangeArrowheads="1"/>
          </p:cNvPicPr>
          <p:nvPr/>
        </p:nvPicPr>
        <p:blipFill>
          <a:blip r:embed="rId2" cstate="print"/>
          <a:srcRect l="54671" t="15504" r="31379" b="35313"/>
          <a:stretch>
            <a:fillRect/>
          </a:stretch>
        </p:blipFill>
        <p:spPr bwMode="auto">
          <a:xfrm>
            <a:off x="6084168" y="900100"/>
            <a:ext cx="2880320" cy="4597693"/>
          </a:xfrm>
          <a:prstGeom prst="rect">
            <a:avLst/>
          </a:prstGeom>
          <a:noFill/>
          <a:ln w="9525">
            <a:noFill/>
            <a:miter lim="800000"/>
            <a:headEnd/>
            <a:tailEnd/>
          </a:ln>
        </p:spPr>
      </p:pic>
      <p:sp>
        <p:nvSpPr>
          <p:cNvPr id="12" name="Content Placeholder 11"/>
          <p:cNvSpPr>
            <a:spLocks noGrp="1"/>
          </p:cNvSpPr>
          <p:nvPr>
            <p:ph idx="1"/>
          </p:nvPr>
        </p:nvSpPr>
        <p:spPr>
          <a:xfrm>
            <a:off x="766192" y="1016000"/>
            <a:ext cx="5101952" cy="4541800"/>
          </a:xfrm>
        </p:spPr>
        <p:txBody>
          <a:bodyPr/>
          <a:lstStyle/>
          <a:p>
            <a:pPr>
              <a:buNone/>
            </a:pPr>
            <a:r>
              <a:rPr lang="en-US" dirty="0"/>
              <a:t>Ask questions! Here’s how:</a:t>
            </a:r>
          </a:p>
          <a:p>
            <a:endParaRPr lang="en-US" sz="1200" dirty="0"/>
          </a:p>
          <a:p>
            <a:pPr marL="231775" lvl="1">
              <a:buClrTx/>
              <a:buSzPct val="100000"/>
            </a:pPr>
            <a:r>
              <a:rPr lang="en-US" sz="2200" dirty="0"/>
              <a:t>“Raise your hand” by clicking on the hand icon and the presenter will u</a:t>
            </a:r>
            <a:r>
              <a:rPr lang="en-US" sz="2200" b="0" dirty="0">
                <a:solidFill>
                  <a:schemeClr val="tx1"/>
                </a:solidFill>
              </a:rPr>
              <a:t>n-mute your line so you can ask</a:t>
            </a:r>
            <a:r>
              <a:rPr lang="en-US" sz="2200" dirty="0"/>
              <a:t> </a:t>
            </a:r>
            <a:r>
              <a:rPr lang="en-US" sz="2200" b="0" dirty="0">
                <a:solidFill>
                  <a:schemeClr val="tx1"/>
                </a:solidFill>
              </a:rPr>
              <a:t>your question live</a:t>
            </a:r>
          </a:p>
          <a:p>
            <a:pPr lvl="1">
              <a:buNone/>
            </a:pPr>
            <a:r>
              <a:rPr lang="en-US" sz="1400" dirty="0"/>
              <a:t>	Note: To do this, you MUST call the dial-in number shown </a:t>
            </a:r>
          </a:p>
          <a:p>
            <a:pPr lvl="1">
              <a:buNone/>
            </a:pPr>
            <a:r>
              <a:rPr lang="en-US" sz="1400" dirty="0"/>
              <a:t>	on your attendee control panel and input the audio PIN shown,  which is unique to each attendee</a:t>
            </a:r>
          </a:p>
          <a:p>
            <a:pPr lvl="1">
              <a:buNone/>
            </a:pPr>
            <a:endParaRPr lang="en-US" sz="1400" dirty="0"/>
          </a:p>
          <a:p>
            <a:pPr marL="231775" lvl="1">
              <a:buClrTx/>
              <a:buSzPct val="100000"/>
            </a:pPr>
            <a:r>
              <a:rPr lang="en-US" sz="2200" b="0" dirty="0">
                <a:solidFill>
                  <a:schemeClr val="tx1"/>
                </a:solidFill>
              </a:rPr>
              <a:t>Send in questions via </a:t>
            </a:r>
            <a:r>
              <a:rPr lang="en-US" sz="2200" dirty="0"/>
              <a:t>the “Question” feature or email them to </a:t>
            </a:r>
            <a:r>
              <a:rPr lang="en-US" sz="2200" dirty="0">
                <a:hlinkClick r:id="rId3"/>
              </a:rPr>
              <a:t>rad@hud.gov</a:t>
            </a:r>
            <a:r>
              <a:rPr lang="en-US" sz="2200" dirty="0"/>
              <a:t>; answers to those questions will be provided after the webcast and posted to the FAQs</a:t>
            </a:r>
            <a:endParaRPr lang="en-US" sz="2200" b="0" dirty="0">
              <a:solidFill>
                <a:schemeClr val="tx1"/>
              </a:solidFill>
            </a:endParaRPr>
          </a:p>
          <a:p>
            <a:pPr lvl="1">
              <a:buNone/>
            </a:pPr>
            <a:r>
              <a:rPr lang="en-US" sz="1200" dirty="0"/>
              <a:t>		</a:t>
            </a:r>
          </a:p>
          <a:p>
            <a:pPr lvl="1">
              <a:buNone/>
            </a:pPr>
            <a:r>
              <a:rPr lang="en-US" sz="1200" dirty="0"/>
              <a:t>		</a:t>
            </a:r>
          </a:p>
          <a:p>
            <a:pPr lvl="1">
              <a:buNone/>
            </a:pPr>
            <a:endParaRPr lang="en-US" sz="1200" b="0" dirty="0">
              <a:solidFill>
                <a:schemeClr val="tx1"/>
              </a:solidFill>
            </a:endParaRPr>
          </a:p>
          <a:p>
            <a:pPr lvl="1">
              <a:buNone/>
            </a:pPr>
            <a:endParaRPr lang="en-US" sz="1200" b="0" dirty="0">
              <a:solidFill>
                <a:schemeClr val="tx1"/>
              </a:solidFill>
            </a:endParaRPr>
          </a:p>
          <a:p>
            <a:pPr lvl="1">
              <a:buNone/>
            </a:pPr>
            <a:endParaRPr lang="en-US" sz="1200" dirty="0"/>
          </a:p>
          <a:p>
            <a:pPr lvl="1">
              <a:buNone/>
            </a:pPr>
            <a:endParaRPr lang="en-US" sz="1200" dirty="0"/>
          </a:p>
          <a:p>
            <a:pPr lvl="1">
              <a:buNone/>
            </a:pPr>
            <a:endParaRPr lang="en-US" sz="1200" dirty="0"/>
          </a:p>
          <a:p>
            <a:pPr lvl="1">
              <a:buNone/>
            </a:pPr>
            <a:endParaRPr lang="en-US" sz="1200" dirty="0"/>
          </a:p>
          <a:p>
            <a:pPr>
              <a:buNone/>
            </a:pPr>
            <a:endParaRPr lang="en-US" sz="1200" b="0" dirty="0">
              <a:solidFill>
                <a:schemeClr val="tx1"/>
              </a:solidFill>
              <a:cs typeface="+mn-cs"/>
            </a:endParaRPr>
          </a:p>
          <a:p>
            <a:pPr>
              <a:buNone/>
            </a:pPr>
            <a:endParaRPr lang="en-US" dirty="0"/>
          </a:p>
        </p:txBody>
      </p:sp>
      <p:cxnSp>
        <p:nvCxnSpPr>
          <p:cNvPr id="18" name="Straight Arrow Connector 17"/>
          <p:cNvCxnSpPr/>
          <p:nvPr/>
        </p:nvCxnSpPr>
        <p:spPr>
          <a:xfrm>
            <a:off x="5580112" y="1957400"/>
            <a:ext cx="504056" cy="132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749327" y="4539011"/>
            <a:ext cx="622873"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677319" y="3145532"/>
            <a:ext cx="720080" cy="132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516216" y="2929508"/>
            <a:ext cx="2016224" cy="4200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548083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057300"/>
            <a:ext cx="7992888" cy="4536504"/>
          </a:xfrm>
        </p:spPr>
        <p:txBody>
          <a:bodyPr/>
          <a:lstStyle/>
          <a:p>
            <a:pPr marL="282575" lvl="2" fontAlgn="base">
              <a:spcBef>
                <a:spcPct val="0"/>
              </a:spcBef>
              <a:buClrTx/>
              <a:buSzPct val="85000"/>
              <a:buFont typeface="Calibri" pitchFamily="34" charset="0"/>
              <a:buChar char="•"/>
              <a:defRPr/>
            </a:pPr>
            <a:r>
              <a:rPr lang="en-US" sz="2400" b="1" dirty="0">
                <a:solidFill>
                  <a:srgbClr val="21245A"/>
                </a:solidFill>
                <a:cs typeface="ＭＳ Ｐゴシック" charset="-128"/>
              </a:rPr>
              <a:t>This revision builds on the program’s success and lessons learned in order to ensure that the program’s pace continues and more properties can be preserved and transformed.</a:t>
            </a:r>
          </a:p>
          <a:p>
            <a:pPr marL="57150" lvl="2" indent="0" fontAlgn="base">
              <a:spcBef>
                <a:spcPct val="0"/>
              </a:spcBef>
              <a:buClrTx/>
              <a:buSzPct val="85000"/>
              <a:buNone/>
              <a:defRPr/>
            </a:pPr>
            <a:endParaRPr lang="en-US" sz="2400" b="1" dirty="0">
              <a:solidFill>
                <a:srgbClr val="21245A"/>
              </a:solidFill>
              <a:cs typeface="ＭＳ Ｐゴシック" charset="-128"/>
            </a:endParaRPr>
          </a:p>
          <a:p>
            <a:pPr marL="282575" lvl="2" fontAlgn="base">
              <a:spcBef>
                <a:spcPct val="0"/>
              </a:spcBef>
              <a:buClrTx/>
              <a:buSzPct val="85000"/>
              <a:buFont typeface="Calibri" pitchFamily="34" charset="0"/>
              <a:buChar char="•"/>
              <a:defRPr/>
            </a:pPr>
            <a:r>
              <a:rPr lang="en-US" sz="2400" b="1" dirty="0">
                <a:solidFill>
                  <a:srgbClr val="21245A"/>
                </a:solidFill>
                <a:cs typeface="ＭＳ Ｐゴシック" charset="-128"/>
              </a:rPr>
              <a:t>First Component (training held on 2/21/17)</a:t>
            </a:r>
          </a:p>
          <a:p>
            <a:pPr marL="511175" lvl="3" fontAlgn="base">
              <a:spcBef>
                <a:spcPct val="0"/>
              </a:spcBef>
              <a:buClrTx/>
              <a:buSzPct val="85000"/>
              <a:buFont typeface="Calibri" pitchFamily="34" charset="0"/>
              <a:buChar char="•"/>
              <a:defRPr/>
            </a:pPr>
            <a:r>
              <a:rPr lang="en-US" sz="2400" dirty="0">
                <a:cs typeface="ＭＳ Ｐゴシック" charset="-128"/>
              </a:rPr>
              <a:t>Simplify certain program requirements</a:t>
            </a:r>
          </a:p>
          <a:p>
            <a:pPr marL="511175" lvl="3" fontAlgn="base">
              <a:spcBef>
                <a:spcPct val="0"/>
              </a:spcBef>
              <a:buClrTx/>
              <a:buSzPct val="85000"/>
              <a:buFont typeface="Calibri" pitchFamily="34" charset="0"/>
              <a:buChar char="•"/>
              <a:defRPr/>
            </a:pPr>
            <a:r>
              <a:rPr lang="en-US" sz="2400" dirty="0">
                <a:cs typeface="ＭＳ Ｐゴシック" charset="-128"/>
              </a:rPr>
              <a:t>Create new flexibilities to make more conversions feasible</a:t>
            </a:r>
          </a:p>
          <a:p>
            <a:pPr marL="511175" lvl="3" fontAlgn="base">
              <a:spcBef>
                <a:spcPct val="0"/>
              </a:spcBef>
              <a:buClrTx/>
              <a:buSzPct val="85000"/>
              <a:buFont typeface="Calibri" pitchFamily="34" charset="0"/>
              <a:buChar char="•"/>
              <a:defRPr/>
            </a:pPr>
            <a:r>
              <a:rPr lang="en-US" sz="2400" dirty="0">
                <a:cs typeface="ＭＳ Ｐゴシック" charset="-128"/>
              </a:rPr>
              <a:t>Strengthen resident notification</a:t>
            </a:r>
          </a:p>
          <a:p>
            <a:pPr marL="285750" lvl="3" indent="0" fontAlgn="base">
              <a:spcBef>
                <a:spcPct val="0"/>
              </a:spcBef>
              <a:buClrTx/>
              <a:buSzPct val="85000"/>
              <a:buNone/>
              <a:defRPr/>
            </a:pPr>
            <a:endParaRPr lang="en-US" sz="2400" dirty="0">
              <a:cs typeface="ＭＳ Ｐゴシック" charset="-128"/>
            </a:endParaRPr>
          </a:p>
          <a:p>
            <a:pPr marL="282575" lvl="2" fontAlgn="base">
              <a:spcBef>
                <a:spcPct val="0"/>
              </a:spcBef>
              <a:buClrTx/>
              <a:buSzPct val="85000"/>
              <a:buFont typeface="Calibri" pitchFamily="34" charset="0"/>
              <a:buChar char="•"/>
              <a:defRPr/>
            </a:pPr>
            <a:r>
              <a:rPr lang="en-US" sz="2400" b="1" dirty="0">
                <a:solidFill>
                  <a:srgbClr val="21245A"/>
                </a:solidFill>
                <a:cs typeface="ＭＳ Ｐゴシック" charset="-128"/>
              </a:rPr>
              <a:t>Second Component</a:t>
            </a:r>
          </a:p>
          <a:p>
            <a:pPr marL="511175" lvl="3" fontAlgn="base">
              <a:spcBef>
                <a:spcPct val="0"/>
              </a:spcBef>
              <a:buClrTx/>
              <a:buSzPct val="75000"/>
              <a:buFont typeface="Calibri" pitchFamily="34" charset="0"/>
              <a:buChar char="•"/>
              <a:defRPr/>
            </a:pPr>
            <a:r>
              <a:rPr lang="en-US" sz="2400" dirty="0">
                <a:ea typeface="+mn-ea"/>
              </a:rPr>
              <a:t>Improve rent-setting options</a:t>
            </a:r>
            <a:endParaRPr lang="en-US" sz="2400" b="1" dirty="0">
              <a:solidFill>
                <a:srgbClr val="21245A"/>
              </a:solidFill>
              <a:cs typeface="ＭＳ Ｐゴシック" charset="-128"/>
            </a:endParaRPr>
          </a:p>
        </p:txBody>
      </p:sp>
      <p:sp>
        <p:nvSpPr>
          <p:cNvPr id="2" name="Title 1"/>
          <p:cNvSpPr>
            <a:spLocks noGrp="1"/>
          </p:cNvSpPr>
          <p:nvPr>
            <p:ph type="title"/>
          </p:nvPr>
        </p:nvSpPr>
        <p:spPr>
          <a:xfrm>
            <a:off x="887413" y="193146"/>
            <a:ext cx="8077200" cy="444500"/>
          </a:xfrm>
        </p:spPr>
        <p:txBody>
          <a:bodyPr/>
          <a:lstStyle/>
          <a:p>
            <a:pPr>
              <a:defRPr/>
            </a:pPr>
            <a:r>
              <a:rPr lang="en-US" dirty="0">
                <a:ea typeface="+mj-ea"/>
                <a:cs typeface="+mj-cs"/>
              </a:rPr>
              <a:t>Why a revised notice?</a:t>
            </a:r>
          </a:p>
        </p:txBody>
      </p:sp>
      <p:sp>
        <p:nvSpPr>
          <p:cNvPr id="4" name="Slide Number Placeholder 4"/>
          <p:cNvSpPr>
            <a:spLocks noGrp="1"/>
          </p:cNvSpPr>
          <p:nvPr>
            <p:ph type="sldNum" sz="quarter" idx="11"/>
          </p:nvPr>
        </p:nvSpPr>
        <p:spPr>
          <a:xfrm>
            <a:off x="6588224" y="5410730"/>
            <a:ext cx="2133600" cy="304271"/>
          </a:xfrm>
        </p:spPr>
        <p:txBody>
          <a:bodyPr/>
          <a:lstStyle/>
          <a:p>
            <a:fld id="{013CD2CD-A2E9-4357-9628-94978E155FE3}" type="slidenum">
              <a:rPr lang="en-US" smtClean="0"/>
              <a:pPr/>
              <a:t>3</a:t>
            </a:fld>
            <a:endParaRPr lang="en-US" dirty="0"/>
          </a:p>
        </p:txBody>
      </p:sp>
    </p:spTree>
    <p:extLst>
      <p:ext uri="{BB962C8B-B14F-4D97-AF65-F5344CB8AC3E}">
        <p14:creationId xmlns:p14="http://schemas.microsoft.com/office/powerpoint/2010/main" val="187412475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992519"/>
            <a:ext cx="7772400" cy="1225021"/>
          </a:xfrm>
        </p:spPr>
        <p:txBody>
          <a:bodyPr/>
          <a:lstStyle/>
          <a:p>
            <a:pPr>
              <a:defRPr/>
            </a:pPr>
            <a:r>
              <a:rPr lang="en-US" dirty="0"/>
              <a:t>Section II: Mod Rehab Conversions</a:t>
            </a:r>
            <a:br>
              <a:rPr lang="en-US" dirty="0"/>
            </a:br>
            <a:r>
              <a:rPr lang="en-US" dirty="0"/>
              <a:t/>
            </a:r>
            <a:br>
              <a:rPr lang="en-US" dirty="0"/>
            </a:br>
            <a:r>
              <a:rPr lang="en-US" dirty="0"/>
              <a:t>Section III: Rent Supplement, and Rental Assistance Payment Project Conversions</a:t>
            </a:r>
            <a:endParaRPr lang="en-US" dirty="0">
              <a:ea typeface="+mj-ea"/>
              <a:cs typeface="+mj-cs"/>
            </a:endParaRPr>
          </a:p>
        </p:txBody>
      </p:sp>
      <p:sp>
        <p:nvSpPr>
          <p:cNvPr id="3" name="Content Placeholder 2"/>
          <p:cNvSpPr>
            <a:spLocks noGrp="1"/>
          </p:cNvSpPr>
          <p:nvPr>
            <p:ph type="subTitle" idx="1"/>
          </p:nvPr>
        </p:nvSpPr>
        <p:spPr/>
        <p:txBody>
          <a:bodyPr/>
          <a:lstStyle/>
          <a:p>
            <a:pPr marL="468313" indent="-225425">
              <a:buClrTx/>
              <a:buSzPct val="100000"/>
              <a:buNone/>
              <a:defRPr/>
            </a:pPr>
            <a:endParaRPr lang="en-US" sz="1200" dirty="0">
              <a:ea typeface="+mn-ea"/>
              <a:cs typeface="+mn-cs"/>
            </a:endParaRPr>
          </a:p>
          <a:p>
            <a:pPr marL="228600" lvl="1" indent="0">
              <a:spcAft>
                <a:spcPts val="1200"/>
              </a:spcAft>
              <a:buClrTx/>
              <a:buSzPct val="85000"/>
              <a:buNone/>
              <a:defRPr/>
            </a:pPr>
            <a:endParaRPr lang="en-US" sz="2200" dirty="0">
              <a:ea typeface="+mn-ea"/>
              <a:cs typeface="+mn-cs"/>
            </a:endParaRPr>
          </a:p>
        </p:txBody>
      </p:sp>
      <p:sp>
        <p:nvSpPr>
          <p:cNvPr id="4" name="Title 1"/>
          <p:cNvSpPr txBox="1">
            <a:spLocks/>
          </p:cNvSpPr>
          <p:nvPr/>
        </p:nvSpPr>
        <p:spPr>
          <a:xfrm>
            <a:off x="887413" y="193146"/>
            <a:ext cx="8077200" cy="444500"/>
          </a:xfrm>
          <a:prstGeom prst="rect">
            <a:avLst/>
          </a:prstGeom>
        </p:spPr>
        <p:txBody>
          <a:bodyPr vert="horz" lIns="91431" tIns="45715" rIns="91431" bIns="45715" anchor="ctr">
            <a:noAutofit/>
          </a:bodyPr>
          <a:lstStyle>
            <a:lvl1pPr algn="l" rtl="0" eaLnBrk="0" fontAlgn="base" hangingPunct="0">
              <a:spcBef>
                <a:spcPct val="0"/>
              </a:spcBef>
              <a:spcAft>
                <a:spcPct val="0"/>
              </a:spcAft>
              <a:defRPr sz="3200" b="1" kern="1200" cap="small">
                <a:solidFill>
                  <a:srgbClr val="21245A"/>
                </a:solidFill>
                <a:latin typeface="Cambria" pitchFamily="18" charset="0"/>
                <a:ea typeface="ＭＳ Ｐゴシック" charset="-128"/>
                <a:cs typeface="ＭＳ Ｐゴシック" charset="-128"/>
              </a:defRPr>
            </a:lvl1pPr>
            <a:lvl2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2pPr>
            <a:lvl3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3pPr>
            <a:lvl4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4pPr>
            <a:lvl5pPr algn="l" rtl="0" eaLnBrk="0" fontAlgn="base" hangingPunct="0">
              <a:spcBef>
                <a:spcPct val="0"/>
              </a:spcBef>
              <a:spcAft>
                <a:spcPct val="0"/>
              </a:spcAft>
              <a:defRPr sz="3200" b="1">
                <a:solidFill>
                  <a:srgbClr val="21245A"/>
                </a:solidFill>
                <a:latin typeface="Cambria"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6A5650"/>
                </a:solidFill>
                <a:latin typeface="Trebuchet MS" pitchFamily="34" charset="0"/>
              </a:defRPr>
            </a:lvl6pPr>
            <a:lvl7pPr marL="914400" algn="l" rtl="0" eaLnBrk="1" fontAlgn="base" hangingPunct="1">
              <a:spcBef>
                <a:spcPct val="0"/>
              </a:spcBef>
              <a:spcAft>
                <a:spcPct val="0"/>
              </a:spcAft>
              <a:defRPr sz="2800" b="1">
                <a:solidFill>
                  <a:srgbClr val="6A5650"/>
                </a:solidFill>
                <a:latin typeface="Trebuchet MS" pitchFamily="34" charset="0"/>
              </a:defRPr>
            </a:lvl7pPr>
            <a:lvl8pPr marL="1371600" algn="l" rtl="0" eaLnBrk="1" fontAlgn="base" hangingPunct="1">
              <a:spcBef>
                <a:spcPct val="0"/>
              </a:spcBef>
              <a:spcAft>
                <a:spcPct val="0"/>
              </a:spcAft>
              <a:defRPr sz="2800" b="1">
                <a:solidFill>
                  <a:srgbClr val="6A5650"/>
                </a:solidFill>
                <a:latin typeface="Trebuchet MS" pitchFamily="34" charset="0"/>
              </a:defRPr>
            </a:lvl8pPr>
            <a:lvl9pPr marL="1828800" algn="l" rtl="0" eaLnBrk="1" fontAlgn="base" hangingPunct="1">
              <a:spcBef>
                <a:spcPct val="0"/>
              </a:spcBef>
              <a:spcAft>
                <a:spcPct val="0"/>
              </a:spcAft>
              <a:defRPr sz="2800" b="1">
                <a:solidFill>
                  <a:srgbClr val="6A5650"/>
                </a:solidFill>
                <a:latin typeface="Trebuchet MS" pitchFamily="34" charset="0"/>
              </a:defRPr>
            </a:lvl9pPr>
          </a:lstStyle>
          <a:p>
            <a:pPr>
              <a:defRPr/>
            </a:pPr>
            <a:r>
              <a:rPr lang="en-US" dirty="0">
                <a:ea typeface="+mj-ea"/>
                <a:cs typeface="+mj-cs"/>
              </a:rPr>
              <a:t>RAD Notice – Revision 3</a:t>
            </a:r>
          </a:p>
        </p:txBody>
      </p:sp>
    </p:spTree>
    <p:extLst>
      <p:ext uri="{BB962C8B-B14F-4D97-AF65-F5344CB8AC3E}">
        <p14:creationId xmlns:p14="http://schemas.microsoft.com/office/powerpoint/2010/main" val="338583171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47335"/>
            <a:ext cx="6858000" cy="635000"/>
          </a:xfrm>
        </p:spPr>
        <p:txBody>
          <a:bodyPr/>
          <a:lstStyle/>
          <a:p>
            <a:r>
              <a:rPr lang="en-US" sz="3000" dirty="0"/>
              <a:t>RAD Program Structure</a:t>
            </a:r>
          </a:p>
        </p:txBody>
      </p:sp>
      <p:sp>
        <p:nvSpPr>
          <p:cNvPr id="4" name="Slide Number Placeholder 3"/>
          <p:cNvSpPr>
            <a:spLocks noGrp="1"/>
          </p:cNvSpPr>
          <p:nvPr>
            <p:ph type="sldNum" sz="quarter" idx="12"/>
          </p:nvPr>
        </p:nvSpPr>
        <p:spPr/>
        <p:txBody>
          <a:bodyPr/>
          <a:lstStyle/>
          <a:p>
            <a:pPr>
              <a:defRPr/>
            </a:pPr>
            <a:fld id="{629C09B0-A436-4930-9DBD-7F024B262714}" type="slidenum">
              <a:rPr lang="en-US" smtClean="0"/>
              <a:pPr>
                <a:defRPr/>
              </a:pPr>
              <a:t>5</a:t>
            </a:fld>
            <a:endParaRPr lang="en-US" dirty="0"/>
          </a:p>
        </p:txBody>
      </p:sp>
      <p:sp>
        <p:nvSpPr>
          <p:cNvPr id="7" name="Rectangle 6"/>
          <p:cNvSpPr/>
          <p:nvPr/>
        </p:nvSpPr>
        <p:spPr>
          <a:xfrm>
            <a:off x="1675671" y="1561356"/>
            <a:ext cx="1800489" cy="62842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latin typeface="Calibri" pitchFamily="34" charset="0"/>
              </a:rPr>
              <a:t>Public Housing</a:t>
            </a:r>
          </a:p>
        </p:txBody>
      </p:sp>
      <p:sp>
        <p:nvSpPr>
          <p:cNvPr id="8" name="Rectangle 7"/>
          <p:cNvSpPr>
            <a:spLocks noChangeArrowheads="1"/>
          </p:cNvSpPr>
          <p:nvPr/>
        </p:nvSpPr>
        <p:spPr bwMode="auto">
          <a:xfrm>
            <a:off x="4586838" y="1854223"/>
            <a:ext cx="1646947" cy="688498"/>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latin typeface="Calibri" pitchFamily="34" charset="0"/>
              </a:rPr>
              <a:t>Section 8 Moderate Rehabilitation</a:t>
            </a:r>
          </a:p>
        </p:txBody>
      </p:sp>
      <p:sp>
        <p:nvSpPr>
          <p:cNvPr id="9" name="Rectangle 8"/>
          <p:cNvSpPr>
            <a:spLocks noChangeArrowheads="1"/>
          </p:cNvSpPr>
          <p:nvPr/>
        </p:nvSpPr>
        <p:spPr bwMode="auto">
          <a:xfrm>
            <a:off x="5046342" y="1072857"/>
            <a:ext cx="1541881" cy="551110"/>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latin typeface="Calibri" pitchFamily="34" charset="0"/>
              </a:rPr>
              <a:t>Rent Supplement</a:t>
            </a:r>
          </a:p>
        </p:txBody>
      </p:sp>
      <p:sp>
        <p:nvSpPr>
          <p:cNvPr id="13" name="Rectangle 12"/>
          <p:cNvSpPr/>
          <p:nvPr/>
        </p:nvSpPr>
        <p:spPr>
          <a:xfrm>
            <a:off x="1143001" y="2818276"/>
            <a:ext cx="2765640" cy="8491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b="1" dirty="0">
                <a:solidFill>
                  <a:schemeClr val="bg1">
                    <a:lumMod val="85000"/>
                  </a:schemeClr>
                </a:solidFill>
                <a:latin typeface="Calibri" pitchFamily="34" charset="0"/>
              </a:rPr>
              <a:t>RAD for Public Housing</a:t>
            </a:r>
          </a:p>
          <a:p>
            <a:pPr algn="ctr">
              <a:defRPr/>
            </a:pPr>
            <a:r>
              <a:rPr lang="en-US" sz="1500" b="1" dirty="0">
                <a:solidFill>
                  <a:schemeClr val="bg1">
                    <a:lumMod val="85000"/>
                  </a:schemeClr>
                </a:solidFill>
                <a:latin typeface="Calibri" pitchFamily="34" charset="0"/>
              </a:rPr>
              <a:t>“1</a:t>
            </a:r>
            <a:r>
              <a:rPr lang="en-US" sz="1500" b="1" baseline="30000" dirty="0">
                <a:solidFill>
                  <a:schemeClr val="bg1">
                    <a:lumMod val="85000"/>
                  </a:schemeClr>
                </a:solidFill>
                <a:latin typeface="Calibri" pitchFamily="34" charset="0"/>
              </a:rPr>
              <a:t>st</a:t>
            </a:r>
            <a:r>
              <a:rPr lang="en-US" sz="1500" b="1" dirty="0">
                <a:solidFill>
                  <a:schemeClr val="bg1">
                    <a:lumMod val="85000"/>
                  </a:schemeClr>
                </a:solidFill>
                <a:latin typeface="Calibri" pitchFamily="34" charset="0"/>
              </a:rPr>
              <a:t> Component”</a:t>
            </a:r>
          </a:p>
          <a:p>
            <a:pPr algn="ctr">
              <a:defRPr/>
            </a:pPr>
            <a:r>
              <a:rPr lang="en-US" sz="1500" b="1" dirty="0">
                <a:solidFill>
                  <a:schemeClr val="bg1">
                    <a:lumMod val="85000"/>
                  </a:schemeClr>
                </a:solidFill>
                <a:latin typeface="Calibri" pitchFamily="34" charset="0"/>
              </a:rPr>
              <a:t>185,000 Unit Cap</a:t>
            </a:r>
          </a:p>
        </p:txBody>
      </p:sp>
      <p:cxnSp>
        <p:nvCxnSpPr>
          <p:cNvPr id="14" name="Straight Connector 13"/>
          <p:cNvCxnSpPr>
            <a:stCxn id="13" idx="0"/>
            <a:endCxn id="7" idx="2"/>
          </p:cNvCxnSpPr>
          <p:nvPr/>
        </p:nvCxnSpPr>
        <p:spPr>
          <a:xfrm flipV="1">
            <a:off x="2525821" y="2189779"/>
            <a:ext cx="50095" cy="628497"/>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088761" y="4350100"/>
            <a:ext cx="1259706" cy="59928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latin typeface="Calibri" pitchFamily="34" charset="0"/>
              </a:rPr>
              <a:t>PBRA</a:t>
            </a:r>
          </a:p>
        </p:txBody>
      </p:sp>
      <p:sp>
        <p:nvSpPr>
          <p:cNvPr id="16" name="Rectangle 15"/>
          <p:cNvSpPr/>
          <p:nvPr/>
        </p:nvSpPr>
        <p:spPr>
          <a:xfrm>
            <a:off x="2768513" y="4350100"/>
            <a:ext cx="1140127" cy="59928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latin typeface="Calibri" pitchFamily="34" charset="0"/>
              </a:rPr>
              <a:t>PBV</a:t>
            </a:r>
          </a:p>
        </p:txBody>
      </p:sp>
      <p:cxnSp>
        <p:nvCxnSpPr>
          <p:cNvPr id="17" name="Straight Arrow Connector 16"/>
          <p:cNvCxnSpPr>
            <a:stCxn id="13" idx="2"/>
            <a:endCxn id="15" idx="0"/>
          </p:cNvCxnSpPr>
          <p:nvPr/>
        </p:nvCxnSpPr>
        <p:spPr>
          <a:xfrm flipH="1">
            <a:off x="1718614" y="3667405"/>
            <a:ext cx="807207" cy="682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3" idx="2"/>
            <a:endCxn id="16" idx="0"/>
          </p:cNvCxnSpPr>
          <p:nvPr/>
        </p:nvCxnSpPr>
        <p:spPr>
          <a:xfrm>
            <a:off x="2525821" y="3667405"/>
            <a:ext cx="812756" cy="682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302911" y="2818276"/>
            <a:ext cx="2784739" cy="8491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500" b="1" dirty="0">
                <a:solidFill>
                  <a:schemeClr val="tx1"/>
                </a:solidFill>
                <a:latin typeface="Calibri" pitchFamily="34" charset="0"/>
              </a:rPr>
              <a:t>RAD for Legacy Assisted Housing</a:t>
            </a:r>
          </a:p>
          <a:p>
            <a:pPr algn="ctr"/>
            <a:r>
              <a:rPr lang="en-US" sz="1500" b="1" dirty="0">
                <a:solidFill>
                  <a:schemeClr val="tx1"/>
                </a:solidFill>
                <a:latin typeface="Calibri" pitchFamily="34" charset="0"/>
              </a:rPr>
              <a:t>“2nd Component”</a:t>
            </a:r>
          </a:p>
          <a:p>
            <a:pPr algn="ctr"/>
            <a:r>
              <a:rPr lang="en-US" sz="1500" b="1" dirty="0">
                <a:solidFill>
                  <a:schemeClr val="tx1"/>
                </a:solidFill>
                <a:latin typeface="Calibri" pitchFamily="34" charset="0"/>
              </a:rPr>
              <a:t>No-Cap</a:t>
            </a:r>
          </a:p>
        </p:txBody>
      </p:sp>
      <p:sp>
        <p:nvSpPr>
          <p:cNvPr id="20" name="Rectangle 19"/>
          <p:cNvSpPr>
            <a:spLocks noChangeArrowheads="1"/>
          </p:cNvSpPr>
          <p:nvPr/>
        </p:nvSpPr>
        <p:spPr bwMode="auto">
          <a:xfrm>
            <a:off x="6823210" y="4346450"/>
            <a:ext cx="1292964" cy="599282"/>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000" b="1" dirty="0">
                <a:latin typeface="Calibri" pitchFamily="34" charset="0"/>
              </a:rPr>
              <a:t>PBV</a:t>
            </a:r>
          </a:p>
        </p:txBody>
      </p:sp>
      <p:cxnSp>
        <p:nvCxnSpPr>
          <p:cNvPr id="21" name="Straight Connector 20"/>
          <p:cNvCxnSpPr>
            <a:stCxn id="8" idx="2"/>
            <a:endCxn id="19" idx="0"/>
          </p:cNvCxnSpPr>
          <p:nvPr/>
        </p:nvCxnSpPr>
        <p:spPr>
          <a:xfrm>
            <a:off x="5410312" y="2542721"/>
            <a:ext cx="1284969" cy="275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9" idx="2"/>
            <a:endCxn id="19" idx="0"/>
          </p:cNvCxnSpPr>
          <p:nvPr/>
        </p:nvCxnSpPr>
        <p:spPr>
          <a:xfrm>
            <a:off x="5817283" y="1623967"/>
            <a:ext cx="877998" cy="119430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2"/>
            <a:endCxn id="20" idx="0"/>
          </p:cNvCxnSpPr>
          <p:nvPr/>
        </p:nvCxnSpPr>
        <p:spPr>
          <a:xfrm>
            <a:off x="6695281" y="3667405"/>
            <a:ext cx="774411" cy="6790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309534" y="4335866"/>
            <a:ext cx="1187101" cy="599282"/>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000" b="1" dirty="0">
                <a:latin typeface="Calibri" pitchFamily="34" charset="0"/>
              </a:rPr>
              <a:t>PBRA</a:t>
            </a:r>
          </a:p>
        </p:txBody>
      </p:sp>
      <p:cxnSp>
        <p:nvCxnSpPr>
          <p:cNvPr id="25" name="Straight Arrow Connector 24"/>
          <p:cNvCxnSpPr>
            <a:stCxn id="19" idx="2"/>
            <a:endCxn id="24" idx="0"/>
          </p:cNvCxnSpPr>
          <p:nvPr/>
        </p:nvCxnSpPr>
        <p:spPr>
          <a:xfrm flipH="1">
            <a:off x="5903085" y="3667405"/>
            <a:ext cx="792196" cy="668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a:spLocks noChangeArrowheads="1"/>
          </p:cNvSpPr>
          <p:nvPr/>
        </p:nvSpPr>
        <p:spPr bwMode="auto">
          <a:xfrm>
            <a:off x="6981936" y="1854223"/>
            <a:ext cx="1838536" cy="729542"/>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latin typeface="Calibri" pitchFamily="34" charset="0"/>
              </a:rPr>
              <a:t>McKinney Vento Mod Rehab Single Room Occupancy (SRO)</a:t>
            </a:r>
          </a:p>
        </p:txBody>
      </p:sp>
      <p:sp>
        <p:nvSpPr>
          <p:cNvPr id="28" name="Rectangle 27"/>
          <p:cNvSpPr>
            <a:spLocks noChangeArrowheads="1"/>
          </p:cNvSpPr>
          <p:nvPr/>
        </p:nvSpPr>
        <p:spPr bwMode="auto">
          <a:xfrm>
            <a:off x="6874610" y="1072857"/>
            <a:ext cx="1657830" cy="579993"/>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dirty="0">
                <a:latin typeface="Calibri" pitchFamily="34" charset="0"/>
              </a:rPr>
              <a:t>Rental Assistance Payment</a:t>
            </a:r>
          </a:p>
        </p:txBody>
      </p:sp>
      <p:cxnSp>
        <p:nvCxnSpPr>
          <p:cNvPr id="36" name="Straight Arrow Connector 35"/>
          <p:cNvCxnSpPr>
            <a:stCxn id="27" idx="2"/>
            <a:endCxn id="19" idx="0"/>
          </p:cNvCxnSpPr>
          <p:nvPr/>
        </p:nvCxnSpPr>
        <p:spPr>
          <a:xfrm flipH="1">
            <a:off x="6695281" y="2583765"/>
            <a:ext cx="1205923" cy="23451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8" idx="2"/>
            <a:endCxn id="19" idx="0"/>
          </p:cNvCxnSpPr>
          <p:nvPr/>
        </p:nvCxnSpPr>
        <p:spPr>
          <a:xfrm flipH="1">
            <a:off x="6695281" y="1652850"/>
            <a:ext cx="1008244" cy="1165426"/>
          </a:xfrm>
          <a:prstGeom prst="straightConnector1">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78848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016000"/>
            <a:ext cx="7992888" cy="4433788"/>
          </a:xfrm>
        </p:spPr>
        <p:txBody>
          <a:bodyPr/>
          <a:lstStyle/>
          <a:p>
            <a:pPr>
              <a:spcAft>
                <a:spcPts val="1800"/>
              </a:spcAft>
              <a:buClr>
                <a:srgbClr val="21245A"/>
              </a:buClr>
              <a:buSzPct val="85000"/>
            </a:pPr>
            <a:r>
              <a:rPr lang="en-US" dirty="0"/>
              <a:t>All conversions under the second component are bound by the notice in effect at the time of the conversion request</a:t>
            </a:r>
          </a:p>
          <a:p>
            <a:pPr>
              <a:spcAft>
                <a:spcPts val="1800"/>
              </a:spcAft>
              <a:buClr>
                <a:srgbClr val="21245A"/>
              </a:buClr>
              <a:buSzPct val="85000"/>
            </a:pPr>
            <a:r>
              <a:rPr lang="en-US" dirty="0"/>
              <a:t>Projects that have not yet closed may request HUD approval to convert under the terms of the revised Notice</a:t>
            </a:r>
          </a:p>
        </p:txBody>
      </p:sp>
      <p:sp>
        <p:nvSpPr>
          <p:cNvPr id="3" name="Title 2"/>
          <p:cNvSpPr>
            <a:spLocks noGrp="1"/>
          </p:cNvSpPr>
          <p:nvPr>
            <p:ph type="title"/>
          </p:nvPr>
        </p:nvSpPr>
        <p:spPr>
          <a:xfrm>
            <a:off x="887288" y="193204"/>
            <a:ext cx="8077200" cy="444500"/>
          </a:xfrm>
        </p:spPr>
        <p:txBody>
          <a:bodyPr/>
          <a:lstStyle/>
          <a:p>
            <a:r>
              <a:rPr lang="en-US" dirty="0"/>
              <a:t>Implementation </a:t>
            </a:r>
          </a:p>
        </p:txBody>
      </p:sp>
      <p:sp>
        <p:nvSpPr>
          <p:cNvPr id="5" name="Slide Number Placeholder 4"/>
          <p:cNvSpPr>
            <a:spLocks noGrp="1"/>
          </p:cNvSpPr>
          <p:nvPr>
            <p:ph type="sldNum" sz="quarter" idx="11"/>
          </p:nvPr>
        </p:nvSpPr>
        <p:spPr/>
        <p:txBody>
          <a:bodyPr/>
          <a:lstStyle/>
          <a:p>
            <a:fld id="{013CD2CD-A2E9-4357-9628-94978E155FE3}" type="slidenum">
              <a:rPr lang="en-US" smtClean="0"/>
              <a:pPr/>
              <a:t>6</a:t>
            </a:fld>
            <a:endParaRPr lang="en-US"/>
          </a:p>
        </p:txBody>
      </p:sp>
    </p:spTree>
    <p:extLst>
      <p:ext uri="{BB962C8B-B14F-4D97-AF65-F5344CB8AC3E}">
        <p14:creationId xmlns:p14="http://schemas.microsoft.com/office/powerpoint/2010/main" val="299855893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016000"/>
            <a:ext cx="8153400" cy="4577804"/>
          </a:xfrm>
        </p:spPr>
        <p:txBody>
          <a:bodyPr/>
          <a:lstStyle/>
          <a:p>
            <a:r>
              <a:rPr lang="en-US" dirty="0"/>
              <a:t>Eliminates cap on the Number of PBV Units in Each Project (see section 1.6.A.2).</a:t>
            </a:r>
          </a:p>
          <a:p>
            <a:pPr lvl="1"/>
            <a:r>
              <a:rPr lang="en-US" dirty="0"/>
              <a:t>The limit on the cap on the number of PBV units in a project is eliminated. (Previously, it had been increased from 25% to 50% under RAD for Converting Projects.)</a:t>
            </a:r>
          </a:p>
          <a:p>
            <a:pPr lvl="1"/>
            <a:r>
              <a:rPr lang="en-US" dirty="0"/>
              <a:t>Related provisions related to exceptions to project cap are also eliminated by this revision to the Notice.</a:t>
            </a:r>
          </a:p>
          <a:p>
            <a:pPr lvl="1"/>
            <a:r>
              <a:rPr lang="en-US" dirty="0"/>
              <a:t>Requirement to describe services (previously needed for exception to project cap) is eliminate</a:t>
            </a:r>
          </a:p>
          <a:p>
            <a:pPr lvl="1"/>
            <a:r>
              <a:rPr lang="en-US" dirty="0"/>
              <a:t>Revision aligns with reforms made under HOTMA</a:t>
            </a:r>
          </a:p>
          <a:p>
            <a:pPr lvl="1"/>
            <a:endParaRPr lang="en-US" dirty="0"/>
          </a:p>
        </p:txBody>
      </p:sp>
      <p:sp>
        <p:nvSpPr>
          <p:cNvPr id="3" name="Title 2"/>
          <p:cNvSpPr>
            <a:spLocks noGrp="1"/>
          </p:cNvSpPr>
          <p:nvPr>
            <p:ph type="title"/>
          </p:nvPr>
        </p:nvSpPr>
        <p:spPr/>
        <p:txBody>
          <a:bodyPr/>
          <a:lstStyle/>
          <a:p>
            <a:r>
              <a:rPr lang="en-US" dirty="0"/>
              <a:t>PBV Project Cap</a:t>
            </a:r>
          </a:p>
        </p:txBody>
      </p:sp>
      <p:sp>
        <p:nvSpPr>
          <p:cNvPr id="4" name="Slide Number Placeholder 3"/>
          <p:cNvSpPr>
            <a:spLocks noGrp="1"/>
          </p:cNvSpPr>
          <p:nvPr>
            <p:ph type="sldNum" sz="quarter" idx="11"/>
          </p:nvPr>
        </p:nvSpPr>
        <p:spPr/>
        <p:txBody>
          <a:bodyPr/>
          <a:lstStyle/>
          <a:p>
            <a:fld id="{013CD2CD-A2E9-4357-9628-94978E155FE3}" type="slidenum">
              <a:rPr lang="en-US" smtClean="0"/>
              <a:pPr/>
              <a:t>7</a:t>
            </a:fld>
            <a:endParaRPr lang="en-US"/>
          </a:p>
        </p:txBody>
      </p:sp>
    </p:spTree>
    <p:extLst>
      <p:ext uri="{BB962C8B-B14F-4D97-AF65-F5344CB8AC3E}">
        <p14:creationId xmlns:p14="http://schemas.microsoft.com/office/powerpoint/2010/main" val="369623132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1129308"/>
            <a:ext cx="7338060" cy="4120024"/>
          </a:xfrm>
        </p:spPr>
        <p:txBody>
          <a:bodyPr/>
          <a:lstStyle/>
          <a:p>
            <a:pPr marL="0" indent="0">
              <a:buNone/>
            </a:pPr>
            <a:r>
              <a:rPr lang="en-US" dirty="0"/>
              <a:t>Small Area Fair Market Rents (see sections 2.6 and 3.6)</a:t>
            </a:r>
          </a:p>
          <a:p>
            <a:pPr lvl="1"/>
            <a:r>
              <a:rPr lang="en-US" dirty="0"/>
              <a:t>For conversions to PBRA and with HUD approval, the Project Owner may use the Small Area FMR (SAFMR) in the calculation of contract rent cap.</a:t>
            </a:r>
          </a:p>
          <a:p>
            <a:pPr lvl="1"/>
            <a:r>
              <a:rPr lang="en-US" dirty="0"/>
              <a:t>Where HUD has approved the use of Small Area FMR by project, the Small Area FMR will continue to serve as the applicable FMR when determining the rent cap when adjusting rents.</a:t>
            </a:r>
          </a:p>
        </p:txBody>
      </p:sp>
      <p:sp>
        <p:nvSpPr>
          <p:cNvPr id="3" name="Title 2"/>
          <p:cNvSpPr>
            <a:spLocks noGrp="1"/>
          </p:cNvSpPr>
          <p:nvPr>
            <p:ph type="title"/>
          </p:nvPr>
        </p:nvSpPr>
        <p:spPr/>
        <p:txBody>
          <a:bodyPr/>
          <a:lstStyle/>
          <a:p>
            <a:r>
              <a:rPr lang="en-US" dirty="0"/>
              <a:t>Using SAFMR for Conversions to PBRA</a:t>
            </a:r>
          </a:p>
        </p:txBody>
      </p:sp>
      <p:sp>
        <p:nvSpPr>
          <p:cNvPr id="4" name="Slide Number Placeholder 3"/>
          <p:cNvSpPr>
            <a:spLocks noGrp="1"/>
          </p:cNvSpPr>
          <p:nvPr>
            <p:ph type="sldNum" sz="quarter" idx="11"/>
          </p:nvPr>
        </p:nvSpPr>
        <p:spPr/>
        <p:txBody>
          <a:bodyPr/>
          <a:lstStyle/>
          <a:p>
            <a:fld id="{013CD2CD-A2E9-4357-9628-94978E155FE3}" type="slidenum">
              <a:rPr lang="en-US" smtClean="0"/>
              <a:pPr/>
              <a:t>8</a:t>
            </a:fld>
            <a:endParaRPr lang="en-US"/>
          </a:p>
        </p:txBody>
      </p:sp>
    </p:spTree>
    <p:extLst>
      <p:ext uri="{BB962C8B-B14F-4D97-AF65-F5344CB8AC3E}">
        <p14:creationId xmlns:p14="http://schemas.microsoft.com/office/powerpoint/2010/main" val="217101245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37219" y="1107706"/>
            <a:ext cx="7412422" cy="4212468"/>
          </a:xfrm>
        </p:spPr>
        <p:txBody>
          <a:bodyPr/>
          <a:lstStyle/>
          <a:p>
            <a:pPr marL="0" indent="0">
              <a:buNone/>
            </a:pPr>
            <a:r>
              <a:rPr lang="en-US" sz="2000" dirty="0"/>
              <a:t>Mod Rehab, Rent </a:t>
            </a:r>
            <a:r>
              <a:rPr lang="en-US" sz="2000" dirty="0" err="1"/>
              <a:t>Supp</a:t>
            </a:r>
            <a:r>
              <a:rPr lang="en-US" sz="2000" dirty="0"/>
              <a:t>, and RAP conversions to PBRA may achieve rents between 110 percent and 120 percent of FMR (up to the statutory maximum), if justified by comparable market rents, if the project:</a:t>
            </a:r>
          </a:p>
          <a:p>
            <a:pPr marL="652463" indent="-400050">
              <a:buAutoNum type="romanLcParenBoth"/>
            </a:pPr>
            <a:r>
              <a:rPr lang="en-US" sz="2200" dirty="0">
                <a:solidFill>
                  <a:prstClr val="black"/>
                </a:solidFill>
              </a:rPr>
              <a:t>preserves project-based rental assistance in communities with high percentages of rent-burdened households and where it is particularly hard to utilize tenant-based assistance, </a:t>
            </a:r>
          </a:p>
          <a:p>
            <a:pPr marL="652463" indent="-400050">
              <a:buAutoNum type="romanLcParenBoth"/>
            </a:pPr>
            <a:r>
              <a:rPr lang="en-US" sz="2200" dirty="0">
                <a:solidFill>
                  <a:prstClr val="black"/>
                </a:solidFill>
              </a:rPr>
              <a:t>serves to expand housing opportunities in communities with poverty rates less than 30%, and/or </a:t>
            </a:r>
          </a:p>
          <a:p>
            <a:pPr marL="652463" indent="-400050">
              <a:buAutoNum type="romanLcParenBoth"/>
            </a:pPr>
            <a:r>
              <a:rPr lang="en-US" sz="2200" dirty="0">
                <a:solidFill>
                  <a:prstClr val="black"/>
                </a:solidFill>
              </a:rPr>
              <a:t>supports revitalization activities that are resulting in material private investment in the surrounding neighborhoods.</a:t>
            </a:r>
          </a:p>
          <a:p>
            <a:pPr lvl="1"/>
            <a:endParaRPr lang="en-US" dirty="0"/>
          </a:p>
        </p:txBody>
      </p:sp>
      <p:sp>
        <p:nvSpPr>
          <p:cNvPr id="3" name="Title 2"/>
          <p:cNvSpPr>
            <a:spLocks noGrp="1"/>
          </p:cNvSpPr>
          <p:nvPr>
            <p:ph type="title"/>
          </p:nvPr>
        </p:nvSpPr>
        <p:spPr/>
        <p:txBody>
          <a:bodyPr/>
          <a:lstStyle/>
          <a:p>
            <a:r>
              <a:rPr lang="en-US" dirty="0"/>
              <a:t>FMR Rent Cap for Conversions to PBRA</a:t>
            </a:r>
          </a:p>
        </p:txBody>
      </p:sp>
      <p:sp>
        <p:nvSpPr>
          <p:cNvPr id="4" name="Slide Number Placeholder 3"/>
          <p:cNvSpPr>
            <a:spLocks noGrp="1"/>
          </p:cNvSpPr>
          <p:nvPr>
            <p:ph type="sldNum" sz="quarter" idx="11"/>
          </p:nvPr>
        </p:nvSpPr>
        <p:spPr/>
        <p:txBody>
          <a:bodyPr/>
          <a:lstStyle/>
          <a:p>
            <a:fld id="{013CD2CD-A2E9-4357-9628-94978E155FE3}" type="slidenum">
              <a:rPr lang="en-US" smtClean="0"/>
              <a:pPr/>
              <a:t>9</a:t>
            </a:fld>
            <a:endParaRPr lang="en-US"/>
          </a:p>
        </p:txBody>
      </p:sp>
    </p:spTree>
    <p:extLst>
      <p:ext uri="{BB962C8B-B14F-4D97-AF65-F5344CB8AC3E}">
        <p14:creationId xmlns:p14="http://schemas.microsoft.com/office/powerpoint/2010/main" val="3409405652"/>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txDef>
      <a:spPr/>
      <a:bodyPr vert="horz" anchor="ctr">
        <a:noAutofit/>
      </a:bodyPr>
      <a:lstStyle>
        <a:defPPr>
          <a:spcBef>
            <a:spcPct val="0"/>
          </a:spcBef>
          <a:defRPr sz="2400" b="1" dirty="0" smtClean="0">
            <a:solidFill>
              <a:srgbClr val="8E736A">
                <a:lumMod val="75000"/>
              </a:srgbClr>
            </a:solidFill>
            <a:latin typeface="Franklin Gothic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21786</TotalTime>
  <Words>1062</Words>
  <Application>Microsoft Office PowerPoint</Application>
  <PresentationFormat>On-screen Show (16:10)</PresentationFormat>
  <Paragraphs>124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TRA</vt:lpstr>
      <vt:lpstr>Roadmap to the Revised  Rental Assistance Demonstration (RAD) Notice:  PIH Notice 2012-32/ Housing Notice 2017-03, REV-3 February 23, 2017</vt:lpstr>
      <vt:lpstr>Welcome</vt:lpstr>
      <vt:lpstr>Why a revised notice?</vt:lpstr>
      <vt:lpstr>Section II: Mod Rehab Conversions  Section III: Rent Supplement, and Rental Assistance Payment Project Conversions</vt:lpstr>
      <vt:lpstr>RAD Program Structure</vt:lpstr>
      <vt:lpstr>Implementation </vt:lpstr>
      <vt:lpstr>PBV Project Cap</vt:lpstr>
      <vt:lpstr>Using SAFMR for Conversions to PBRA</vt:lpstr>
      <vt:lpstr>FMR Rent Cap for Conversions to PBRA</vt:lpstr>
      <vt:lpstr>Mod Rehab and SRO Market-based Rent-Setting for PBRA Conversions</vt:lpstr>
      <vt:lpstr>Applicable FMR for Mod Rehab SROs</vt:lpstr>
      <vt:lpstr>Summary of Contract Rent Provisions *New Provisions in Red*</vt:lpstr>
      <vt:lpstr>Capital Needs Assessment for Mod Rehab</vt:lpstr>
      <vt:lpstr>Other Changes</vt:lpstr>
      <vt:lpstr>Welcome</vt:lpstr>
    </vt:vector>
  </TitlesOfParts>
  <Company>Housing and Urban Development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Rental Assistance Demonstration (RAD)</dc:title>
  <dc:creator>Lavy, William</dc:creator>
  <cp:lastModifiedBy>Daniel Gordon</cp:lastModifiedBy>
  <cp:revision>1654</cp:revision>
  <cp:lastPrinted>2017-02-02T20:32:21Z</cp:lastPrinted>
  <dcterms:created xsi:type="dcterms:W3CDTF">2010-05-06T21:38:46Z</dcterms:created>
  <dcterms:modified xsi:type="dcterms:W3CDTF">2017-02-23T20:55:59Z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0x0101004DE03157EE2BAD48B6652401093A6DE6</vt:lpwstr>
  </property>
  <property fmtid="{D5CDD505-2E9C-101B-9397-08002B2CF9AE}" pid="3" name="_AdHocReviewCycleID">
    <vt:i4>-904155042</vt:i4>
  </property>
  <property fmtid="{D5CDD505-2E9C-101B-9397-08002B2CF9AE}" pid="4" name="_NewReviewCycle">
    <vt:lpwstr/>
  </property>
  <property fmtid="{D5CDD505-2E9C-101B-9397-08002B2CF9AE}" pid="5" name="_EmailSubject">
    <vt:lpwstr>Revised RAD Notice internal HUD briefing 5-17-15</vt:lpwstr>
  </property>
  <property fmtid="{D5CDD505-2E9C-101B-9397-08002B2CF9AE}" pid="6" name="_AuthorEmail">
    <vt:lpwstr>Virginia.Flores@hud.gov</vt:lpwstr>
  </property>
  <property fmtid="{D5CDD505-2E9C-101B-9397-08002B2CF9AE}" pid="7" name="_AuthorEmailDisplayName">
    <vt:lpwstr>Flores, Virginia</vt:lpwstr>
  </property>
  <property fmtid="{D5CDD505-2E9C-101B-9397-08002B2CF9AE}" pid="8" name="_PreviousAdHocReviewCycleID">
    <vt:i4>-1814630353</vt:i4>
  </property>
</Properties>
</file>